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67" r:id="rId6"/>
    <p:sldId id="268" r:id="rId7"/>
    <p:sldId id="269" r:id="rId8"/>
    <p:sldId id="270" r:id="rId9"/>
    <p:sldId id="260" r:id="rId10"/>
    <p:sldId id="261" r:id="rId11"/>
    <p:sldId id="262" r:id="rId12"/>
    <p:sldId id="263" r:id="rId13"/>
    <p:sldId id="264" r:id="rId14"/>
    <p:sldId id="266" r:id="rId15"/>
    <p:sldId id="272" r:id="rId16"/>
    <p:sldId id="273" r:id="rId17"/>
    <p:sldId id="274" r:id="rId18"/>
    <p:sldId id="275" r:id="rId19"/>
    <p:sldId id="265"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82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F44A6-D9A9-468E-9805-00E405902F78}" type="datetimeFigureOut">
              <a:rPr kumimoji="1" lang="ja-JP" altLang="en-US" smtClean="0"/>
              <a:t>2025/7/17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8FEE34-94A4-4B47-A949-DA374F182C6B}" type="slidenum">
              <a:rPr kumimoji="1" lang="ja-JP" altLang="en-US" smtClean="0"/>
              <a:t>‹#›</a:t>
            </a:fld>
            <a:endParaRPr kumimoji="1" lang="ja-JP" altLang="en-US"/>
          </a:p>
        </p:txBody>
      </p:sp>
    </p:spTree>
    <p:extLst>
      <p:ext uri="{BB962C8B-B14F-4D97-AF65-F5344CB8AC3E}">
        <p14:creationId xmlns:p14="http://schemas.microsoft.com/office/powerpoint/2010/main" val="26168866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F8FEE34-94A4-4B47-A949-DA374F182C6B}" type="slidenum">
              <a:rPr kumimoji="1" lang="ja-JP" altLang="en-US" smtClean="0"/>
              <a:t>3</a:t>
            </a:fld>
            <a:endParaRPr kumimoji="1" lang="ja-JP" altLang="en-US"/>
          </a:p>
        </p:txBody>
      </p:sp>
    </p:spTree>
    <p:extLst>
      <p:ext uri="{BB962C8B-B14F-4D97-AF65-F5344CB8AC3E}">
        <p14:creationId xmlns:p14="http://schemas.microsoft.com/office/powerpoint/2010/main" val="2659392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F8FEE34-94A4-4B47-A949-DA374F182C6B}" type="slidenum">
              <a:rPr kumimoji="1" lang="ja-JP" altLang="en-US" smtClean="0"/>
              <a:t>14</a:t>
            </a:fld>
            <a:endParaRPr kumimoji="1" lang="ja-JP" altLang="en-US"/>
          </a:p>
        </p:txBody>
      </p:sp>
    </p:spTree>
    <p:extLst>
      <p:ext uri="{BB962C8B-B14F-4D97-AF65-F5344CB8AC3E}">
        <p14:creationId xmlns:p14="http://schemas.microsoft.com/office/powerpoint/2010/main" val="3015793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C4054-E59C-54E4-8C59-BAE6C67E78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D7AAD4D-108B-3120-D35B-54744A2D7D6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7EF70A-5D86-C534-236E-2445F4C1564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07231A7-F7B4-DF8F-B3FB-0AE037F8A803}"/>
              </a:ext>
            </a:extLst>
          </p:cNvPr>
          <p:cNvSpPr>
            <a:spLocks noGrp="1"/>
          </p:cNvSpPr>
          <p:nvPr>
            <p:ph type="sldNum" sz="quarter" idx="5"/>
          </p:nvPr>
        </p:nvSpPr>
        <p:spPr/>
        <p:txBody>
          <a:bodyPr/>
          <a:lstStyle/>
          <a:p>
            <a:fld id="{CF8FEE34-94A4-4B47-A949-DA374F182C6B}" type="slidenum">
              <a:rPr kumimoji="1" lang="ja-JP" altLang="en-US" smtClean="0"/>
              <a:t>15</a:t>
            </a:fld>
            <a:endParaRPr kumimoji="1" lang="ja-JP" altLang="en-US"/>
          </a:p>
        </p:txBody>
      </p:sp>
    </p:spTree>
    <p:extLst>
      <p:ext uri="{BB962C8B-B14F-4D97-AF65-F5344CB8AC3E}">
        <p14:creationId xmlns:p14="http://schemas.microsoft.com/office/powerpoint/2010/main" val="650004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BBD3D-88AD-6F3B-EB01-6EF30C11DAD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E8393DA-6B96-4361-1DDE-8D8FD92011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409EC5-7A49-22E3-795D-4AB9BA0B0D9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45B632E-6F15-5E59-CB6A-21B03C10B1AE}"/>
              </a:ext>
            </a:extLst>
          </p:cNvPr>
          <p:cNvSpPr>
            <a:spLocks noGrp="1"/>
          </p:cNvSpPr>
          <p:nvPr>
            <p:ph type="sldNum" sz="quarter" idx="5"/>
          </p:nvPr>
        </p:nvSpPr>
        <p:spPr/>
        <p:txBody>
          <a:bodyPr/>
          <a:lstStyle/>
          <a:p>
            <a:fld id="{CF8FEE34-94A4-4B47-A949-DA374F182C6B}" type="slidenum">
              <a:rPr kumimoji="1" lang="ja-JP" altLang="en-US" smtClean="0"/>
              <a:t>16</a:t>
            </a:fld>
            <a:endParaRPr kumimoji="1" lang="ja-JP" altLang="en-US"/>
          </a:p>
        </p:txBody>
      </p:sp>
    </p:spTree>
    <p:extLst>
      <p:ext uri="{BB962C8B-B14F-4D97-AF65-F5344CB8AC3E}">
        <p14:creationId xmlns:p14="http://schemas.microsoft.com/office/powerpoint/2010/main" val="1259434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16A00-83C7-A830-1940-93A1BDCA25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8929B1-9D46-5FB8-DC16-FD92F66977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60ED658-0053-92C8-E4B2-52A2A13391C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82DB8FE-19E3-1F58-2EFC-4235149B9B59}"/>
              </a:ext>
            </a:extLst>
          </p:cNvPr>
          <p:cNvSpPr>
            <a:spLocks noGrp="1"/>
          </p:cNvSpPr>
          <p:nvPr>
            <p:ph type="sldNum" sz="quarter" idx="5"/>
          </p:nvPr>
        </p:nvSpPr>
        <p:spPr/>
        <p:txBody>
          <a:bodyPr/>
          <a:lstStyle/>
          <a:p>
            <a:fld id="{CF8FEE34-94A4-4B47-A949-DA374F182C6B}" type="slidenum">
              <a:rPr kumimoji="1" lang="ja-JP" altLang="en-US" smtClean="0"/>
              <a:t>17</a:t>
            </a:fld>
            <a:endParaRPr kumimoji="1" lang="ja-JP" altLang="en-US"/>
          </a:p>
        </p:txBody>
      </p:sp>
    </p:spTree>
    <p:extLst>
      <p:ext uri="{BB962C8B-B14F-4D97-AF65-F5344CB8AC3E}">
        <p14:creationId xmlns:p14="http://schemas.microsoft.com/office/powerpoint/2010/main" val="2398484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3BE9C-32E8-7E42-5333-68D6A805E5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E83427-A0A2-D614-ABF9-FADF7E78A01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FA32F0-A11B-4666-8BAC-342F7A5DF1E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95E46F7-53D1-4D39-755F-68AE5BB38879}"/>
              </a:ext>
            </a:extLst>
          </p:cNvPr>
          <p:cNvSpPr>
            <a:spLocks noGrp="1"/>
          </p:cNvSpPr>
          <p:nvPr>
            <p:ph type="sldNum" sz="quarter" idx="5"/>
          </p:nvPr>
        </p:nvSpPr>
        <p:spPr/>
        <p:txBody>
          <a:bodyPr/>
          <a:lstStyle/>
          <a:p>
            <a:fld id="{CF8FEE34-94A4-4B47-A949-DA374F182C6B}" type="slidenum">
              <a:rPr kumimoji="1" lang="ja-JP" altLang="en-US" smtClean="0"/>
              <a:t>18</a:t>
            </a:fld>
            <a:endParaRPr kumimoji="1" lang="ja-JP" altLang="en-US"/>
          </a:p>
        </p:txBody>
      </p:sp>
    </p:spTree>
    <p:extLst>
      <p:ext uri="{BB962C8B-B14F-4D97-AF65-F5344CB8AC3E}">
        <p14:creationId xmlns:p14="http://schemas.microsoft.com/office/powerpoint/2010/main" val="822933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044870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3990778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3573578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318951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055555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059080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92196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3340594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595992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3171383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DD8740A-1C24-49EA-820D-4038F6416C9D}" type="datetimeFigureOut">
              <a:rPr kumimoji="1" lang="ja-JP" altLang="en-US" smtClean="0"/>
              <a:t>2025/7/17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1833665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D8740A-1C24-49EA-820D-4038F6416C9D}" type="datetimeFigureOut">
              <a:rPr kumimoji="1" lang="ja-JP" altLang="en-US" smtClean="0"/>
              <a:t>2025/7/17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B5274A-8611-4A0E-ABE5-1F554B1B2E8F}" type="slidenum">
              <a:rPr kumimoji="1" lang="ja-JP" altLang="en-US" smtClean="0"/>
              <a:t>‹#›</a:t>
            </a:fld>
            <a:endParaRPr kumimoji="1" lang="ja-JP" altLang="en-US"/>
          </a:p>
        </p:txBody>
      </p:sp>
    </p:spTree>
    <p:extLst>
      <p:ext uri="{BB962C8B-B14F-4D97-AF65-F5344CB8AC3E}">
        <p14:creationId xmlns:p14="http://schemas.microsoft.com/office/powerpoint/2010/main" val="2362690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838B12-1FC1-67BA-4505-CAFBE4CE5ADA}"/>
              </a:ext>
            </a:extLst>
          </p:cNvPr>
          <p:cNvSpPr>
            <a:spLocks noGrp="1"/>
          </p:cNvSpPr>
          <p:nvPr>
            <p:ph type="ctrTitle"/>
          </p:nvPr>
        </p:nvSpPr>
        <p:spPr>
          <a:xfrm>
            <a:off x="685800" y="2235200"/>
            <a:ext cx="7772400" cy="2387600"/>
          </a:xfrm>
        </p:spPr>
        <p:txBody>
          <a:bodyPr>
            <a:normAutofit fontScale="90000"/>
          </a:bodyPr>
          <a:lstStyle/>
          <a:p>
            <a:r>
              <a:rPr kumimoji="1" lang="ja-JP" altLang="en-US" dirty="0">
                <a:latin typeface="メイリオ" panose="020B0604030504040204" pitchFamily="50" charset="-128"/>
                <a:ea typeface="メイリオ" panose="020B0604030504040204" pitchFamily="50" charset="-128"/>
              </a:rPr>
              <a:t>情報統括管理部</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業務カイゼン活動</a:t>
            </a:r>
            <a:br>
              <a:rPr kumimoji="1" lang="en-US" altLang="ja-JP" dirty="0">
                <a:latin typeface="メイリオ" panose="020B0604030504040204" pitchFamily="50" charset="-128"/>
                <a:ea typeface="メイリオ" panose="020B0604030504040204" pitchFamily="50" charset="-128"/>
              </a:rPr>
            </a:br>
            <a:r>
              <a:rPr lang="ja-JP" altLang="en-US" dirty="0">
                <a:latin typeface="メイリオ" panose="020B0604030504040204" pitchFamily="50" charset="-128"/>
                <a:ea typeface="メイリオ" panose="020B0604030504040204" pitchFamily="50" charset="-128"/>
              </a:rPr>
              <a:t>提案書</a:t>
            </a:r>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8058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6D6AD6F-3949-EA5D-F44E-C356EA24C24E}"/>
              </a:ext>
            </a:extLst>
          </p:cNvPr>
          <p:cNvSpPr txBox="1"/>
          <p:nvPr/>
        </p:nvSpPr>
        <p:spPr>
          <a:xfrm>
            <a:off x="360218" y="230511"/>
            <a:ext cx="4592782"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対策：どう</a:t>
            </a:r>
            <a:r>
              <a:rPr kumimoji="1" lang="en-US" altLang="ja-JP" b="1" dirty="0">
                <a:latin typeface="メイリオ" panose="020B0604030504040204" pitchFamily="50" charset="-128"/>
                <a:ea typeface="メイリオ" panose="020B0604030504040204" pitchFamily="50" charset="-128"/>
              </a:rPr>
              <a:t>2027</a:t>
            </a:r>
            <a:r>
              <a:rPr kumimoji="1" lang="ja-JP" altLang="en-US" b="1" dirty="0">
                <a:latin typeface="メイリオ" panose="020B0604030504040204" pitchFamily="50" charset="-128"/>
                <a:ea typeface="メイリオ" panose="020B0604030504040204" pitchFamily="50" charset="-128"/>
              </a:rPr>
              <a:t>年問題を乗り越えるのか</a:t>
            </a:r>
          </a:p>
        </p:txBody>
      </p:sp>
      <p:sp>
        <p:nvSpPr>
          <p:cNvPr id="5" name="テキスト ボックス 4">
            <a:extLst>
              <a:ext uri="{FF2B5EF4-FFF2-40B4-BE49-F238E27FC236}">
                <a16:creationId xmlns:a16="http://schemas.microsoft.com/office/drawing/2014/main" id="{1AE6E52A-1EA3-AD12-ACD1-DAED604B0932}"/>
              </a:ext>
            </a:extLst>
          </p:cNvPr>
          <p:cNvSpPr txBox="1"/>
          <p:nvPr/>
        </p:nvSpPr>
        <p:spPr>
          <a:xfrm>
            <a:off x="256114" y="722174"/>
            <a:ext cx="8887886" cy="1200329"/>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本部長の方針</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sz="1600" dirty="0">
                <a:latin typeface="メイリオ" panose="020B0604030504040204" pitchFamily="50" charset="-128"/>
                <a:ea typeface="メイリオ" panose="020B0604030504040204" pitchFamily="50" charset="-128"/>
              </a:rPr>
              <a:t>AI</a:t>
            </a:r>
            <a:r>
              <a:rPr kumimoji="1" lang="ja-JP" altLang="en-US" sz="1600" dirty="0">
                <a:latin typeface="メイリオ" panose="020B0604030504040204" pitchFamily="50" charset="-128"/>
                <a:ea typeface="メイリオ" panose="020B0604030504040204" pitchFamily="50" charset="-128"/>
              </a:rPr>
              <a:t>を活用して「ソリューションに対して手で行う作業をなくす」</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2000" b="1" dirty="0">
                <a:solidFill>
                  <a:srgbClr val="FF0000"/>
                </a:solidFill>
                <a:latin typeface="メイリオ" panose="020B0604030504040204" pitchFamily="50" charset="-128"/>
                <a:ea typeface="メイリオ" panose="020B0604030504040204" pitchFamily="50" charset="-128"/>
              </a:rPr>
              <a:t>正しい考え方だが、これだけだと不十分（</a:t>
            </a:r>
            <a:r>
              <a:rPr kumimoji="1" lang="en-US" altLang="ja-JP" sz="2000" b="1" dirty="0">
                <a:solidFill>
                  <a:srgbClr val="FF0000"/>
                </a:solidFill>
                <a:latin typeface="メイリオ" panose="020B0604030504040204" pitchFamily="50" charset="-128"/>
                <a:ea typeface="メイリオ" panose="020B0604030504040204" pitchFamily="50" charset="-128"/>
              </a:rPr>
              <a:t>AI</a:t>
            </a:r>
            <a:r>
              <a:rPr kumimoji="1" lang="ja-JP" altLang="en-US" sz="2000" b="1" dirty="0">
                <a:solidFill>
                  <a:srgbClr val="FF0000"/>
                </a:solidFill>
                <a:latin typeface="メイリオ" panose="020B0604030504040204" pitchFamily="50" charset="-128"/>
                <a:ea typeface="メイリオ" panose="020B0604030504040204" pitchFamily="50" charset="-128"/>
              </a:rPr>
              <a:t>＝万能＆何でも屋ではない）</a:t>
            </a:r>
            <a:endParaRPr kumimoji="1" lang="en-US" altLang="ja-JP" sz="2000" b="1" dirty="0">
              <a:solidFill>
                <a:srgbClr val="FF0000"/>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4E67CCF3-1D88-D20F-B87F-3DA4AF63766C}"/>
              </a:ext>
            </a:extLst>
          </p:cNvPr>
          <p:cNvSpPr txBox="1"/>
          <p:nvPr/>
        </p:nvSpPr>
        <p:spPr>
          <a:xfrm>
            <a:off x="256114" y="2037939"/>
            <a:ext cx="8887886" cy="707886"/>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本部長の方針 ＋ </a:t>
            </a:r>
            <a:r>
              <a:rPr kumimoji="1" lang="ja-JP" altLang="en-US" sz="2000" b="1" dirty="0">
                <a:solidFill>
                  <a:srgbClr val="FF0000"/>
                </a:solidFill>
                <a:latin typeface="メイリオ" panose="020B0604030504040204" pitchFamily="50" charset="-128"/>
                <a:ea typeface="メイリオ" panose="020B0604030504040204" pitchFamily="50" charset="-128"/>
              </a:rPr>
              <a:t>情報統括管理部内の業務を根本から効率化する必要がある</a:t>
            </a:r>
            <a:endParaRPr kumimoji="1" lang="en-US" altLang="ja-JP" sz="2000" b="1" dirty="0">
              <a:solidFill>
                <a:srgbClr val="FF0000"/>
              </a:solidFill>
              <a:latin typeface="メイリオ" panose="020B0604030504040204" pitchFamily="50" charset="-128"/>
              <a:ea typeface="メイリオ" panose="020B0604030504040204" pitchFamily="50" charset="-128"/>
            </a:endParaRPr>
          </a:p>
          <a:p>
            <a:r>
              <a:rPr kumimoji="1" lang="ja-JP" altLang="en-US" sz="2000" b="1" dirty="0">
                <a:solidFill>
                  <a:srgbClr val="FF0000"/>
                </a:solidFill>
                <a:latin typeface="メイリオ" panose="020B0604030504040204" pitchFamily="50" charset="-128"/>
                <a:ea typeface="メイリオ" panose="020B0604030504040204" pitchFamily="50" charset="-128"/>
              </a:rPr>
              <a:t>→　トヨタ式カイゼン活動の実施（事務所</a:t>
            </a:r>
            <a:r>
              <a:rPr kumimoji="1" lang="en-US" altLang="ja-JP" sz="2000" b="1" dirty="0">
                <a:solidFill>
                  <a:srgbClr val="FF0000"/>
                </a:solidFill>
                <a:latin typeface="メイリオ" panose="020B0604030504040204" pitchFamily="50" charset="-128"/>
                <a:ea typeface="メイリオ" panose="020B0604030504040204" pitchFamily="50" charset="-128"/>
              </a:rPr>
              <a:t>Ver.</a:t>
            </a:r>
            <a:r>
              <a:rPr kumimoji="1" lang="ja-JP" altLang="en-US" sz="2000" b="1" dirty="0">
                <a:solidFill>
                  <a:srgbClr val="FF0000"/>
                </a:solidFill>
                <a:latin typeface="メイリオ" panose="020B0604030504040204" pitchFamily="50" charset="-128"/>
                <a:ea typeface="メイリオ" panose="020B0604030504040204" pitchFamily="50" charset="-128"/>
              </a:rPr>
              <a:t> </a:t>
            </a:r>
            <a:r>
              <a:rPr kumimoji="1" lang="en-US" altLang="ja-JP" sz="2000" b="1" dirty="0">
                <a:solidFill>
                  <a:srgbClr val="FF0000"/>
                </a:solidFill>
                <a:latin typeface="メイリオ" panose="020B0604030504040204" pitchFamily="50" charset="-128"/>
                <a:ea typeface="メイリオ" panose="020B0604030504040204" pitchFamily="50" charset="-128"/>
              </a:rPr>
              <a:t>※</a:t>
            </a:r>
            <a:r>
              <a:rPr kumimoji="1" lang="ja-JP" altLang="en-US" sz="2000" b="1" dirty="0">
                <a:solidFill>
                  <a:srgbClr val="FF0000"/>
                </a:solidFill>
                <a:latin typeface="メイリオ" panose="020B0604030504040204" pitchFamily="50" charset="-128"/>
                <a:ea typeface="メイリオ" panose="020B0604030504040204" pitchFamily="50" charset="-128"/>
              </a:rPr>
              <a:t>）</a:t>
            </a:r>
            <a:endParaRPr kumimoji="1" lang="en-US" altLang="ja-JP" sz="2000" b="1" dirty="0">
              <a:solidFill>
                <a:srgbClr val="FF0000"/>
              </a:solidFill>
              <a:latin typeface="メイリオ" panose="020B0604030504040204" pitchFamily="50" charset="-128"/>
              <a:ea typeface="メイリオ" panose="020B0604030504040204" pitchFamily="50" charset="-128"/>
            </a:endParaRPr>
          </a:p>
        </p:txBody>
      </p:sp>
      <p:sp>
        <p:nvSpPr>
          <p:cNvPr id="8" name="矢印: 下 7">
            <a:extLst>
              <a:ext uri="{FF2B5EF4-FFF2-40B4-BE49-F238E27FC236}">
                <a16:creationId xmlns:a16="http://schemas.microsoft.com/office/drawing/2014/main" id="{4DFC07BA-53A0-A5E5-5A3D-E17C1568DBE9}"/>
              </a:ext>
            </a:extLst>
          </p:cNvPr>
          <p:cNvSpPr/>
          <p:nvPr/>
        </p:nvSpPr>
        <p:spPr>
          <a:xfrm>
            <a:off x="4048859" y="2861261"/>
            <a:ext cx="1046282" cy="73789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FE5E57D0-4962-C49E-C938-C3B72A7B7947}"/>
              </a:ext>
            </a:extLst>
          </p:cNvPr>
          <p:cNvSpPr txBox="1"/>
          <p:nvPr/>
        </p:nvSpPr>
        <p:spPr>
          <a:xfrm>
            <a:off x="0" y="3749822"/>
            <a:ext cx="9144000" cy="1015663"/>
          </a:xfrm>
          <a:prstGeom prst="rect">
            <a:avLst/>
          </a:prstGeom>
          <a:noFill/>
        </p:spPr>
        <p:txBody>
          <a:bodyPr wrap="square" rtlCol="0">
            <a:spAutoFit/>
          </a:bodyPr>
          <a:lstStyle/>
          <a:p>
            <a:r>
              <a:rPr kumimoji="1" lang="en-US" altLang="ja-JP" sz="2000" b="1" dirty="0">
                <a:solidFill>
                  <a:srgbClr val="FF0000"/>
                </a:solidFill>
                <a:latin typeface="メイリオ" panose="020B0604030504040204" pitchFamily="50" charset="-128"/>
                <a:ea typeface="メイリオ" panose="020B0604030504040204" pitchFamily="50" charset="-128"/>
              </a:rPr>
              <a:t>【</a:t>
            </a:r>
            <a:r>
              <a:rPr kumimoji="1" lang="ja-JP" altLang="en-US" sz="2000" b="1" dirty="0">
                <a:solidFill>
                  <a:srgbClr val="FF0000"/>
                </a:solidFill>
                <a:latin typeface="メイリオ" panose="020B0604030504040204" pitchFamily="50" charset="-128"/>
                <a:ea typeface="メイリオ" panose="020B0604030504040204" pitchFamily="50" charset="-128"/>
              </a:rPr>
              <a:t>トヨタ式カイゼン活動の根本にある考え方</a:t>
            </a:r>
            <a:r>
              <a:rPr kumimoji="1" lang="en-US" altLang="ja-JP" sz="2000" b="1" dirty="0">
                <a:solidFill>
                  <a:srgbClr val="FF0000"/>
                </a:solidFill>
                <a:latin typeface="メイリオ" panose="020B0604030504040204" pitchFamily="50" charset="-128"/>
                <a:ea typeface="メイリオ" panose="020B0604030504040204" pitchFamily="50" charset="-128"/>
              </a:rPr>
              <a:t>】</a:t>
            </a:r>
          </a:p>
          <a:p>
            <a:r>
              <a:rPr kumimoji="1" lang="ja-JP" altLang="en-US" sz="2000" b="1" dirty="0">
                <a:latin typeface="メイリオ" panose="020B0604030504040204" pitchFamily="50" charset="-128"/>
                <a:ea typeface="メイリオ" panose="020B0604030504040204" pitchFamily="50" charset="-128"/>
              </a:rPr>
              <a:t>最小の</a:t>
            </a:r>
            <a:r>
              <a:rPr kumimoji="1" lang="en-US" altLang="ja-JP" sz="2000" b="1" dirty="0">
                <a:latin typeface="メイリオ" panose="020B0604030504040204" pitchFamily="50" charset="-128"/>
                <a:ea typeface="メイリオ" panose="020B0604030504040204" pitchFamily="50" charset="-128"/>
              </a:rPr>
              <a:t>Input</a:t>
            </a:r>
            <a:r>
              <a:rPr kumimoji="1" lang="ja-JP" altLang="en-US" sz="2000" b="1" dirty="0">
                <a:latin typeface="メイリオ" panose="020B0604030504040204" pitchFamily="50" charset="-128"/>
                <a:ea typeface="メイリオ" panose="020B0604030504040204" pitchFamily="50" charset="-128"/>
              </a:rPr>
              <a:t>（時間・人・金・もの）で最大の</a:t>
            </a:r>
            <a:r>
              <a:rPr kumimoji="1" lang="en-US" altLang="ja-JP" sz="2000" b="1" dirty="0">
                <a:latin typeface="メイリオ" panose="020B0604030504040204" pitchFamily="50" charset="-128"/>
                <a:ea typeface="メイリオ" panose="020B0604030504040204" pitchFamily="50" charset="-128"/>
              </a:rPr>
              <a:t>Output</a:t>
            </a:r>
            <a:r>
              <a:rPr kumimoji="1" lang="ja-JP" altLang="en-US" sz="2000" b="1" dirty="0">
                <a:latin typeface="メイリオ" panose="020B0604030504040204" pitchFamily="50" charset="-128"/>
                <a:ea typeface="メイリオ" panose="020B0604030504040204" pitchFamily="50" charset="-128"/>
              </a:rPr>
              <a:t>（成果物）を生み出す</a:t>
            </a:r>
            <a:endParaRPr kumimoji="1" lang="en-US" altLang="ja-JP" sz="2000" b="1" dirty="0">
              <a:latin typeface="メイリオ" panose="020B0604030504040204" pitchFamily="50" charset="-128"/>
              <a:ea typeface="メイリオ" panose="020B0604030504040204" pitchFamily="50" charset="-128"/>
            </a:endParaRPr>
          </a:p>
          <a:p>
            <a:r>
              <a:rPr kumimoji="1" lang="ja-JP" altLang="en-US" sz="2000" b="1" dirty="0">
                <a:latin typeface="メイリオ" panose="020B0604030504040204" pitchFamily="50" charset="-128"/>
                <a:ea typeface="メイリオ" panose="020B0604030504040204" pitchFamily="50" charset="-128"/>
              </a:rPr>
              <a:t>「カイゼン活動」は仕事ではなく、習慣化されるべきもの</a:t>
            </a:r>
            <a:endParaRPr kumimoji="1" lang="en-US" altLang="ja-JP" sz="2000" b="1"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A5D688C6-A56D-6D96-7E1A-6325BA7E3C4B}"/>
              </a:ext>
            </a:extLst>
          </p:cNvPr>
          <p:cNvSpPr txBox="1"/>
          <p:nvPr/>
        </p:nvSpPr>
        <p:spPr>
          <a:xfrm>
            <a:off x="0" y="5316260"/>
            <a:ext cx="9144000" cy="1569660"/>
          </a:xfrm>
          <a:prstGeom prst="rect">
            <a:avLst/>
          </a:prstGeom>
          <a:noFill/>
        </p:spPr>
        <p:txBody>
          <a:bodyPr wrap="square" rtlCol="0">
            <a:spAutoFit/>
          </a:bodyPr>
          <a:lstStyle/>
          <a:p>
            <a:r>
              <a:rPr kumimoji="1" lang="en-US" altLang="ja-JP" sz="2000" b="1" dirty="0">
                <a:latin typeface="メイリオ" panose="020B0604030504040204" pitchFamily="50" charset="-128"/>
                <a:ea typeface="メイリオ" panose="020B0604030504040204" pitchFamily="50" charset="-128"/>
              </a:rPr>
              <a:t>※</a:t>
            </a:r>
            <a:r>
              <a:rPr kumimoji="1" lang="ja-JP" altLang="en-US" sz="2000" b="1" dirty="0">
                <a:latin typeface="メイリオ" panose="020B0604030504040204" pitchFamily="50" charset="-128"/>
                <a:ea typeface="メイリオ" panose="020B0604030504040204" pitchFamily="50" charset="-128"/>
              </a:rPr>
              <a:t>本来のトヨタ式カイゼン活動は、製造現場で行われるもの</a:t>
            </a:r>
            <a:endParaRPr kumimoji="1" lang="en-US" altLang="ja-JP" sz="2000" b="1"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　→ </a:t>
            </a:r>
            <a:r>
              <a:rPr kumimoji="1" lang="en-US" altLang="ja-JP" sz="2000" dirty="0">
                <a:latin typeface="メイリオ" panose="020B0604030504040204" pitchFamily="50" charset="-128"/>
                <a:ea typeface="メイリオ" panose="020B0604030504040204" pitchFamily="50" charset="-128"/>
              </a:rPr>
              <a:t>5S3T</a:t>
            </a:r>
            <a:r>
              <a:rPr kumimoji="1" lang="ja-JP" altLang="en-US" sz="2000" dirty="0">
                <a:latin typeface="メイリオ" panose="020B0604030504040204" pitchFamily="50" charset="-128"/>
                <a:ea typeface="メイリオ" panose="020B0604030504040204" pitchFamily="50" charset="-128"/>
              </a:rPr>
              <a:t>と</a:t>
            </a:r>
            <a:r>
              <a:rPr kumimoji="1" lang="en-US" altLang="ja-JP" sz="2000" dirty="0">
                <a:latin typeface="メイリオ" panose="020B0604030504040204" pitchFamily="50" charset="-128"/>
                <a:ea typeface="メイリオ" panose="020B0604030504040204" pitchFamily="50" charset="-128"/>
              </a:rPr>
              <a:t>3M</a:t>
            </a:r>
            <a:r>
              <a:rPr kumimoji="1" lang="ja-JP" altLang="en-US" sz="2000" dirty="0">
                <a:latin typeface="メイリオ" panose="020B0604030504040204" pitchFamily="50" charset="-128"/>
                <a:ea typeface="メイリオ" panose="020B0604030504040204" pitchFamily="50" charset="-128"/>
              </a:rPr>
              <a:t>をベースに、秒単位で業務を効率化するもの</a:t>
            </a:r>
            <a:endParaRPr kumimoji="1" lang="en-US" altLang="ja-JP" sz="2000"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　→ 事務所</a:t>
            </a:r>
            <a:r>
              <a:rPr kumimoji="1" lang="en-US" altLang="ja-JP" sz="2000" dirty="0">
                <a:latin typeface="メイリオ" panose="020B0604030504040204" pitchFamily="50" charset="-128"/>
                <a:ea typeface="メイリオ" panose="020B0604030504040204" pitchFamily="50" charset="-128"/>
              </a:rPr>
              <a:t>Ver.</a:t>
            </a:r>
            <a:r>
              <a:rPr kumimoji="1" lang="ja-JP" altLang="en-US" sz="2000" dirty="0">
                <a:latin typeface="メイリオ" panose="020B0604030504040204" pitchFamily="50" charset="-128"/>
                <a:ea typeface="メイリオ" panose="020B0604030504040204" pitchFamily="50" charset="-128"/>
              </a:rPr>
              <a:t>では</a:t>
            </a:r>
            <a:r>
              <a:rPr kumimoji="1" lang="en-US" altLang="ja-JP" sz="2000" b="1" dirty="0">
                <a:latin typeface="メイリオ" panose="020B0604030504040204" pitchFamily="50" charset="-128"/>
                <a:ea typeface="メイリオ" panose="020B0604030504040204" pitchFamily="50" charset="-128"/>
              </a:rPr>
              <a:t>3S</a:t>
            </a:r>
            <a:r>
              <a:rPr kumimoji="1" lang="ja-JP" altLang="en-US" sz="2000" b="1" dirty="0">
                <a:latin typeface="メイリオ" panose="020B0604030504040204" pitchFamily="50" charset="-128"/>
                <a:ea typeface="メイリオ" panose="020B0604030504040204" pitchFamily="50" charset="-128"/>
              </a:rPr>
              <a:t>と</a:t>
            </a:r>
            <a:r>
              <a:rPr kumimoji="1" lang="en-US" altLang="ja-JP" sz="2000" b="1" dirty="0">
                <a:latin typeface="メイリオ" panose="020B0604030504040204" pitchFamily="50" charset="-128"/>
                <a:ea typeface="メイリオ" panose="020B0604030504040204" pitchFamily="50" charset="-128"/>
              </a:rPr>
              <a:t>3M</a:t>
            </a:r>
            <a:r>
              <a:rPr kumimoji="1" lang="ja-JP" altLang="en-US" sz="2000" dirty="0">
                <a:latin typeface="メイリオ" panose="020B0604030504040204" pitchFamily="50" charset="-128"/>
                <a:ea typeface="メイリオ" panose="020B0604030504040204" pitchFamily="50" charset="-128"/>
              </a:rPr>
              <a:t>を用いてカイゼン活動を実施する</a:t>
            </a:r>
            <a:endParaRPr kumimoji="1" lang="en-US" altLang="ja-JP" sz="2000" dirty="0">
              <a:latin typeface="メイリオ" panose="020B0604030504040204" pitchFamily="50" charset="-128"/>
              <a:ea typeface="メイリオ" panose="020B0604030504040204" pitchFamily="50" charset="-128"/>
            </a:endParaRPr>
          </a:p>
          <a:p>
            <a:endParaRPr kumimoji="1" lang="en-US" altLang="ja-JP" sz="2000" dirty="0">
              <a:latin typeface="メイリオ" panose="020B0604030504040204" pitchFamily="50" charset="-128"/>
              <a:ea typeface="メイリオ" panose="020B0604030504040204" pitchFamily="50" charset="-128"/>
            </a:endParaRPr>
          </a:p>
          <a:p>
            <a:r>
              <a:rPr kumimoji="1" lang="en-US" altLang="ja-JP" sz="1600" dirty="0">
                <a:latin typeface="メイリオ" panose="020B0604030504040204" pitchFamily="50" charset="-128"/>
                <a:ea typeface="メイリオ" panose="020B0604030504040204" pitchFamily="50" charset="-128"/>
              </a:rPr>
              <a:t>3T</a:t>
            </a:r>
            <a:r>
              <a:rPr kumimoji="1" lang="ja-JP" altLang="en-US" sz="1600" dirty="0">
                <a:latin typeface="メイリオ" panose="020B0604030504040204" pitchFamily="50" charset="-128"/>
                <a:ea typeface="メイリオ" panose="020B0604030504040204" pitchFamily="50" charset="-128"/>
              </a:rPr>
              <a:t>：定位（置く位置を決める）・定品（置くものを決める）・定量（置く量を決める）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5393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FC97C330-D15D-61D7-3FA8-04C39D225D4D}"/>
              </a:ext>
            </a:extLst>
          </p:cNvPr>
          <p:cNvSpPr txBox="1"/>
          <p:nvPr/>
        </p:nvSpPr>
        <p:spPr>
          <a:xfrm>
            <a:off x="203200" y="202802"/>
            <a:ext cx="1911927"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進め方：基本</a:t>
            </a:r>
          </a:p>
        </p:txBody>
      </p:sp>
      <p:sp>
        <p:nvSpPr>
          <p:cNvPr id="5" name="テキスト ボックス 4">
            <a:extLst>
              <a:ext uri="{FF2B5EF4-FFF2-40B4-BE49-F238E27FC236}">
                <a16:creationId xmlns:a16="http://schemas.microsoft.com/office/drawing/2014/main" id="{B26CF389-F673-6CA1-B55D-83AB2B349508}"/>
              </a:ext>
            </a:extLst>
          </p:cNvPr>
          <p:cNvSpPr txBox="1"/>
          <p:nvPr/>
        </p:nvSpPr>
        <p:spPr>
          <a:xfrm>
            <a:off x="0" y="715685"/>
            <a:ext cx="9144000" cy="3323987"/>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STEP1</a:t>
            </a:r>
            <a:r>
              <a:rPr kumimoji="1" lang="ja-JP" altLang="en-US" b="1" dirty="0">
                <a:latin typeface="メイリオ" panose="020B0604030504040204" pitchFamily="50" charset="-128"/>
                <a:ea typeface="メイリオ" panose="020B0604030504040204" pitchFamily="50" charset="-128"/>
              </a:rPr>
              <a:t>．まずは</a:t>
            </a:r>
            <a:r>
              <a:rPr kumimoji="1" lang="en-US" altLang="ja-JP" b="1" dirty="0">
                <a:latin typeface="メイリオ" panose="020B0604030504040204" pitchFamily="50" charset="-128"/>
                <a:ea typeface="メイリオ" panose="020B0604030504040204" pitchFamily="50" charset="-128"/>
              </a:rPr>
              <a:t>3S</a:t>
            </a:r>
            <a:r>
              <a:rPr kumimoji="1" lang="ja-JP" altLang="en-US" b="1" dirty="0">
                <a:latin typeface="メイリオ" panose="020B0604030504040204" pitchFamily="50" charset="-128"/>
                <a:ea typeface="メイリオ" panose="020B0604030504040204" pitchFamily="50" charset="-128"/>
              </a:rPr>
              <a:t>から始める</a:t>
            </a:r>
            <a:endParaRPr kumimoji="1" lang="en-US" altLang="ja-JP" b="1" dirty="0">
              <a:latin typeface="メイリオ" panose="020B0604030504040204" pitchFamily="50" charset="-128"/>
              <a:ea typeface="メイリオ" panose="020B0604030504040204" pitchFamily="50" charset="-128"/>
            </a:endParaRPr>
          </a:p>
          <a:p>
            <a:r>
              <a:rPr kumimoji="1" lang="en-US" altLang="ja-JP" sz="1600" dirty="0">
                <a:latin typeface="メイリオ" panose="020B0604030504040204" pitchFamily="50" charset="-128"/>
                <a:ea typeface="メイリオ" panose="020B0604030504040204" pitchFamily="50" charset="-128"/>
              </a:rPr>
              <a:t>3S</a:t>
            </a:r>
            <a:r>
              <a:rPr kumimoji="1" lang="ja-JP" altLang="en-US" sz="1600" dirty="0">
                <a:latin typeface="メイリオ" panose="020B0604030504040204" pitchFamily="50" charset="-128"/>
                <a:ea typeface="メイリオ" panose="020B0604030504040204" pitchFamily="50" charset="-128"/>
              </a:rPr>
              <a:t> ＝ </a:t>
            </a:r>
            <a:r>
              <a:rPr kumimoji="1" lang="en-US" altLang="ja-JP" sz="1600" dirty="0">
                <a:latin typeface="メイリオ" panose="020B0604030504040204" pitchFamily="50" charset="-128"/>
                <a:ea typeface="メイリオ" panose="020B0604030504040204" pitchFamily="50" charset="-128"/>
              </a:rPr>
              <a:t>5S</a:t>
            </a:r>
            <a:r>
              <a:rPr kumimoji="1" lang="ja-JP" altLang="en-US" sz="1600" dirty="0">
                <a:latin typeface="メイリオ" panose="020B0604030504040204" pitchFamily="50" charset="-128"/>
                <a:ea typeface="メイリオ" panose="020B0604030504040204" pitchFamily="50" charset="-128"/>
              </a:rPr>
              <a:t>（整理・整頓・掃除・清潔・躾）から、掃除・と清潔を除いたもの</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掃除・清潔は、製造現場で不良品を出さないようにするために行う活動のため、除外</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整理：不要なものは排除（捨てる）、必要なものだけを残す</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必要なものは「どれくらいの期間保存する必要があるのか」を明確にすると良い</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整頓：必要なものを決められた場所に置き、常に誰でもすぐに取り出せるようにする</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これは、紙資料も電子データも同じ考え方</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例）フォルダ理由のルールを定義する（これはある程度できていると思う）</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躾：整理・整頓、及び決められたルールや手順を習慣化し、持続していくこと</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a:t>
            </a:r>
            <a:r>
              <a:rPr kumimoji="1" lang="en-US" altLang="ja-JP" sz="1600" dirty="0">
                <a:latin typeface="メイリオ" panose="020B0604030504040204" pitchFamily="50" charset="-128"/>
                <a:ea typeface="メイリオ" panose="020B0604030504040204" pitchFamily="50" charset="-128"/>
              </a:rPr>
              <a:t>3S</a:t>
            </a:r>
            <a:r>
              <a:rPr kumimoji="1" lang="ja-JP" altLang="en-US" sz="1600" dirty="0">
                <a:latin typeface="メイリオ" panose="020B0604030504040204" pitchFamily="50" charset="-128"/>
                <a:ea typeface="メイリオ" panose="020B0604030504040204" pitchFamily="50" charset="-128"/>
              </a:rPr>
              <a:t>は、１度やったら終わり　ではない。習慣化することに意味がある。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94564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36AC8F7-175B-3B8F-8090-562C035E7B55}"/>
              </a:ext>
            </a:extLst>
          </p:cNvPr>
          <p:cNvSpPr txBox="1"/>
          <p:nvPr/>
        </p:nvSpPr>
        <p:spPr>
          <a:xfrm>
            <a:off x="0" y="715685"/>
            <a:ext cx="9144000" cy="4585871"/>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STEP</a:t>
            </a:r>
            <a:r>
              <a:rPr kumimoji="1" lang="ja-JP" altLang="en-US" b="1" dirty="0">
                <a:latin typeface="メイリオ" panose="020B0604030504040204" pitchFamily="50" charset="-128"/>
                <a:ea typeface="メイリオ" panose="020B0604030504040204" pitchFamily="50" charset="-128"/>
              </a:rPr>
              <a:t>２．組織の姿勢・行動の見直し</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現在の情報統括管理部の問題点・疑問を解決する場を設ける（部長～社員全員参加）</a:t>
            </a:r>
            <a:endParaRPr kumimoji="1" lang="en-US" altLang="ja-JP"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・トップダウンではなく、</a:t>
            </a:r>
            <a:r>
              <a:rPr kumimoji="1" lang="ja-JP" altLang="en-US" sz="1600" b="1" dirty="0">
                <a:latin typeface="メイリオ" panose="020B0604030504040204" pitchFamily="50" charset="-128"/>
                <a:ea typeface="メイリオ" panose="020B0604030504040204" pitchFamily="50" charset="-128"/>
              </a:rPr>
              <a:t>合知合力</a:t>
            </a:r>
            <a:r>
              <a:rPr kumimoji="1" lang="ja-JP" altLang="en-US" sz="1600" dirty="0">
                <a:latin typeface="メイリオ" panose="020B0604030504040204" pitchFamily="50" charset="-128"/>
                <a:ea typeface="メイリオ" panose="020B0604030504040204" pitchFamily="50" charset="-128"/>
              </a:rPr>
              <a:t>（全員の知見を持ち寄る）による計画・判断・決定</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　曖昧なスタート・曖昧なゴールを、明確なスタート・明確なゴールに変える</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a:t>
            </a:r>
            <a:r>
              <a:rPr kumimoji="1" lang="en-US" altLang="ja-JP" sz="1600" b="1" dirty="0">
                <a:latin typeface="メイリオ" panose="020B0604030504040204" pitchFamily="50" charset="-128"/>
                <a:ea typeface="メイリオ" panose="020B0604030504040204" pitchFamily="50" charset="-128"/>
              </a:rPr>
              <a:t>Face to Face</a:t>
            </a:r>
            <a:r>
              <a:rPr kumimoji="1" lang="ja-JP" altLang="en-US" sz="1600" dirty="0">
                <a:latin typeface="メイリオ" panose="020B0604030504040204" pitchFamily="50" charset="-128"/>
                <a:ea typeface="メイリオ" panose="020B0604030504040204" pitchFamily="50" charset="-128"/>
              </a:rPr>
              <a:t>（実際に顔を突き合わせて会話する）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　但し、会話の中で決まった内容に付いては、メール等で記録として残しておく</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（言った・言わない問題の回避）</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・本音で話す</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　各自、胸に秘めている思い、理想像、成し遂げたいこと、やりたいこと</a:t>
            </a:r>
            <a:r>
              <a:rPr kumimoji="1" lang="en-US" altLang="ja-JP" sz="1600" dirty="0" err="1">
                <a:latin typeface="メイリオ" panose="020B0604030504040204" pitchFamily="50" charset="-128"/>
                <a:ea typeface="メイリオ" panose="020B0604030504040204" pitchFamily="50" charset="-128"/>
              </a:rPr>
              <a:t>etc</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を全て話す</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　この時、①．「部長・課長・</a:t>
            </a:r>
            <a:r>
              <a:rPr kumimoji="1" lang="en-US" altLang="ja-JP" sz="1600" dirty="0">
                <a:latin typeface="メイリオ" panose="020B0604030504040204" pitchFamily="50" charset="-128"/>
                <a:ea typeface="メイリオ" panose="020B0604030504040204" pitchFamily="50" charset="-128"/>
              </a:rPr>
              <a:t>TL</a:t>
            </a:r>
            <a:r>
              <a:rPr kumimoji="1" lang="ja-JP" altLang="en-US" sz="1600" dirty="0">
                <a:latin typeface="メイリオ" panose="020B0604030504040204" pitchFamily="50" charset="-128"/>
                <a:ea typeface="メイリオ" panose="020B0604030504040204" pitchFamily="50" charset="-128"/>
              </a:rPr>
              <a:t>・主任」等の肩書は一旦無いものと考える。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②．誰かが発言したことを否定してはいけない。「そういう考えもあるんだ」と</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捉えること。</a:t>
            </a:r>
            <a:endParaRPr kumimoji="1" lang="en-US" altLang="ja-JP" sz="1600" dirty="0">
              <a:latin typeface="メイリオ" panose="020B0604030504040204" pitchFamily="50" charset="-128"/>
              <a:ea typeface="メイリオ" panose="020B0604030504040204" pitchFamily="50" charset="-128"/>
            </a:endParaRPr>
          </a:p>
          <a:p>
            <a:endParaRPr kumimoji="1" lang="en-US" altLang="ja-JP" sz="1600"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・問題点を議論</a:t>
            </a:r>
            <a:r>
              <a:rPr kumimoji="1" lang="ja-JP" altLang="en-US" sz="1600" dirty="0">
                <a:latin typeface="メイリオ" panose="020B0604030504040204" pitchFamily="50" charset="-128"/>
                <a:ea typeface="メイリオ" panose="020B0604030504040204" pitchFamily="50" charset="-128"/>
              </a:rPr>
              <a:t>する際は、全員脳ミソをフル回転し、己の持つ知識と経験から、あらゆる角度での</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　アプローチ策を考える＆「今」ではなく「未来」を見据えた議論を行う</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　</a:t>
            </a:r>
            <a:endParaRPr kumimoji="1" lang="en-US" altLang="ja-JP" sz="1600" dirty="0">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7738108E-42F7-77EA-C899-B28530B492F5}"/>
              </a:ext>
            </a:extLst>
          </p:cNvPr>
          <p:cNvSpPr txBox="1"/>
          <p:nvPr/>
        </p:nvSpPr>
        <p:spPr>
          <a:xfrm>
            <a:off x="203200" y="202802"/>
            <a:ext cx="1911927"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進め方：基本</a:t>
            </a:r>
          </a:p>
        </p:txBody>
      </p:sp>
    </p:spTree>
    <p:extLst>
      <p:ext uri="{BB962C8B-B14F-4D97-AF65-F5344CB8AC3E}">
        <p14:creationId xmlns:p14="http://schemas.microsoft.com/office/powerpoint/2010/main" val="2938844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77EDD7B-39D7-3B3D-C283-D55B24DB7BB8}"/>
              </a:ext>
            </a:extLst>
          </p:cNvPr>
          <p:cNvSpPr txBox="1"/>
          <p:nvPr/>
        </p:nvSpPr>
        <p:spPr>
          <a:xfrm>
            <a:off x="360218" y="230511"/>
            <a:ext cx="1059007"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進め方</a:t>
            </a:r>
          </a:p>
        </p:txBody>
      </p:sp>
      <p:sp>
        <p:nvSpPr>
          <p:cNvPr id="5" name="テキスト ボックス 4">
            <a:extLst>
              <a:ext uri="{FF2B5EF4-FFF2-40B4-BE49-F238E27FC236}">
                <a16:creationId xmlns:a16="http://schemas.microsoft.com/office/drawing/2014/main" id="{E85A3FC7-FFAB-A91A-2F6C-2F24730DEAC6}"/>
              </a:ext>
            </a:extLst>
          </p:cNvPr>
          <p:cNvSpPr txBox="1"/>
          <p:nvPr/>
        </p:nvSpPr>
        <p:spPr>
          <a:xfrm>
            <a:off x="0" y="715685"/>
            <a:ext cx="9144000" cy="2585323"/>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STEP</a:t>
            </a:r>
            <a:r>
              <a:rPr kumimoji="1" lang="ja-JP" altLang="en-US" b="1" dirty="0">
                <a:latin typeface="メイリオ" panose="020B0604030504040204" pitchFamily="50" charset="-128"/>
                <a:ea typeface="メイリオ" panose="020B0604030504040204" pitchFamily="50" charset="-128"/>
              </a:rPr>
              <a:t>３．小さなことからカイゼンしてみる</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「カイゼン活動で不良品が◯◯％減少しました！」</a:t>
            </a:r>
            <a:r>
              <a:rPr kumimoji="1" lang="ja-JP" altLang="en-US" dirty="0">
                <a:latin typeface="メイリオ" panose="020B0604030504040204" pitchFamily="50" charset="-128"/>
                <a:ea typeface="メイリオ" panose="020B0604030504040204" pitchFamily="50" charset="-128"/>
              </a:rPr>
              <a:t>だけがカイゼン活動ではない。</a:t>
            </a:r>
            <a:endParaRPr kumimoji="1" lang="en-US" altLang="ja-JP"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どんなに小さなことでも、今より</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・仕事が楽になる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・仕事に費やす時間が短くなる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・少人数でこなせるようになる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・無理</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無駄</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ムラを排除する　</a:t>
            </a:r>
            <a:r>
              <a:rPr kumimoji="1" lang="en-US" altLang="ja-JP" dirty="0" err="1">
                <a:latin typeface="メイリオ" panose="020B0604030504040204" pitchFamily="50" charset="-128"/>
                <a:ea typeface="メイリオ" panose="020B0604030504040204" pitchFamily="50" charset="-128"/>
              </a:rPr>
              <a:t>etc</a:t>
            </a:r>
            <a:r>
              <a:rPr kumimoji="1" lang="en-US" altLang="ja-JP" dirty="0">
                <a:latin typeface="メイリオ" panose="020B0604030504040204" pitchFamily="50" charset="-128"/>
                <a:ea typeface="メイリオ" panose="020B0604030504040204" pitchFamily="50" charset="-128"/>
              </a:rPr>
              <a:t>…</a:t>
            </a:r>
          </a:p>
          <a:p>
            <a:r>
              <a:rPr kumimoji="1" lang="ja-JP" altLang="en-US" dirty="0">
                <a:latin typeface="メイリオ" panose="020B0604030504040204" pitchFamily="50" charset="-128"/>
                <a:ea typeface="メイリオ" panose="020B0604030504040204" pitchFamily="50" charset="-128"/>
              </a:rPr>
              <a:t>上記のようなことができれば、立派なカイゼン活動</a:t>
            </a:r>
            <a:endParaRPr kumimoji="1" lang="en-US" altLang="ja-JP"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　小さなカイゼンが積み重なることで、大きなカイゼンに繋がる。</a:t>
            </a:r>
            <a:endParaRPr kumimoji="1" lang="en-US" altLang="ja-JP"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82916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64B4A4EC-840F-559C-2429-D7C93A77375D}"/>
              </a:ext>
            </a:extLst>
          </p:cNvPr>
          <p:cNvSpPr txBox="1"/>
          <p:nvPr/>
        </p:nvSpPr>
        <p:spPr>
          <a:xfrm>
            <a:off x="0" y="828288"/>
            <a:ext cx="9144000" cy="4278094"/>
          </a:xfrm>
          <a:prstGeom prst="rect">
            <a:avLst/>
          </a:prstGeom>
          <a:noFill/>
        </p:spPr>
        <p:txBody>
          <a:bodyPr wrap="square" rtlCol="0">
            <a:spAutoFit/>
          </a:bodyPr>
          <a:lstStyle/>
          <a:p>
            <a:pPr algn="ctr"/>
            <a:r>
              <a:rPr kumimoji="1" lang="ja-JP" altLang="en-US" sz="2000" b="1" dirty="0">
                <a:latin typeface="メイリオ" panose="020B0604030504040204" pitchFamily="50" charset="-128"/>
                <a:ea typeface="メイリオ" panose="020B0604030504040204" pitchFamily="50" charset="-128"/>
              </a:rPr>
              <a:t>「案件を依頼する際は、メールのテンプレートに記載して依頼する」</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Before</a:t>
            </a:r>
            <a:r>
              <a:rPr kumimoji="1" lang="ja-JP" altLang="en-US" b="1"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口頭、もしくはメールで連絡・依頼</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詳細を聞き込み、最適解を判断する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時間の無駄・スタートとゴールのズレが発生</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言った・言わない問題発生</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After</a:t>
            </a:r>
            <a:r>
              <a:rPr kumimoji="1" lang="ja-JP" altLang="en-US" b="1" dirty="0">
                <a:latin typeface="メイリオ" panose="020B0604030504040204" pitchFamily="50" charset="-128"/>
                <a:ea typeface="メイリオ" panose="020B0604030504040204" pitchFamily="50" charset="-128"/>
              </a:rPr>
              <a:t>：突発案件を依頼する際は、全員メール且つ同一書式で依頼するように変える</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１．依頼事項（欲しい成果物とゴールイメージ）</a:t>
            </a:r>
          </a:p>
          <a:p>
            <a:r>
              <a:rPr kumimoji="1" lang="ja-JP" altLang="en-US" dirty="0">
                <a:latin typeface="メイリオ" panose="020B0604030504040204" pitchFamily="50" charset="-128"/>
                <a:ea typeface="メイリオ" panose="020B0604030504040204" pitchFamily="50" charset="-128"/>
              </a:rPr>
              <a:t>２．依頼事項詳細（誰に、何を、いつまでに</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、なぜその納期か）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 「依頼日中」「</a:t>
            </a:r>
            <a:r>
              <a:rPr kumimoji="1" lang="en-US" altLang="ja-JP" dirty="0">
                <a:latin typeface="メイリオ" panose="020B0604030504040204" pitchFamily="50" charset="-128"/>
                <a:ea typeface="メイリオ" panose="020B0604030504040204" pitchFamily="50" charset="-128"/>
              </a:rPr>
              <a:t>ASAP</a:t>
            </a:r>
            <a:r>
              <a:rPr kumimoji="1" lang="ja-JP" altLang="en-US" dirty="0">
                <a:latin typeface="メイリオ" panose="020B0604030504040204" pitchFamily="50" charset="-128"/>
                <a:ea typeface="メイリオ" panose="020B0604030504040204" pitchFamily="50" charset="-128"/>
              </a:rPr>
              <a:t>」は</a:t>
            </a:r>
            <a:r>
              <a:rPr kumimoji="1" lang="en-US" altLang="ja-JP" dirty="0">
                <a:latin typeface="メイリオ" panose="020B0604030504040204" pitchFamily="50" charset="-128"/>
                <a:ea typeface="メイリオ" panose="020B0604030504040204" pitchFamily="50" charset="-128"/>
              </a:rPr>
              <a:t>NG</a:t>
            </a:r>
            <a:r>
              <a:rPr kumimoji="1" lang="ja-JP" altLang="en-US" dirty="0">
                <a:latin typeface="メイリオ" panose="020B0604030504040204" pitchFamily="50" charset="-128"/>
                <a:ea typeface="メイリオ" panose="020B0604030504040204" pitchFamily="50" charset="-128"/>
              </a:rPr>
              <a:t>（アウトプットのクオリティが低下、逆に非効率）</a:t>
            </a:r>
          </a:p>
          <a:p>
            <a:r>
              <a:rPr kumimoji="1" lang="ja-JP" altLang="en-US" dirty="0">
                <a:latin typeface="メイリオ" panose="020B0604030504040204" pitchFamily="50" charset="-128"/>
                <a:ea typeface="メイリオ" panose="020B0604030504040204" pitchFamily="50" charset="-128"/>
              </a:rPr>
              <a:t>３．前提条件・背景情報</a:t>
            </a:r>
          </a:p>
          <a:p>
            <a:r>
              <a:rPr kumimoji="1" lang="ja-JP" altLang="en-US" dirty="0">
                <a:latin typeface="メイリオ" panose="020B0604030504040204" pitchFamily="50" charset="-128"/>
                <a:ea typeface="メイリオ" panose="020B0604030504040204" pitchFamily="50" charset="-128"/>
              </a:rPr>
              <a:t>４．期待する成果物の形式・品質レベル（たたき台なのか、レビュー版なのか等）</a:t>
            </a:r>
          </a:p>
          <a:p>
            <a:r>
              <a:rPr kumimoji="1" lang="ja-JP" altLang="en-US" dirty="0">
                <a:latin typeface="メイリオ" panose="020B0604030504040204" pitchFamily="50" charset="-128"/>
                <a:ea typeface="メイリオ" panose="020B0604030504040204" pitchFamily="50" charset="-128"/>
              </a:rPr>
              <a:t>５．中間報告・レビューの要否（必要な場合）</a:t>
            </a:r>
          </a:p>
          <a:p>
            <a:r>
              <a:rPr kumimoji="1" lang="ja-JP" altLang="en-US" dirty="0">
                <a:latin typeface="メイリオ" panose="020B0604030504040204" pitchFamily="50" charset="-128"/>
                <a:ea typeface="メイリオ" panose="020B0604030504040204" pitchFamily="50" charset="-128"/>
              </a:rPr>
              <a:t>６．懸念点・不明点・曖昧な点（ある場合）</a:t>
            </a:r>
          </a:p>
          <a:p>
            <a:r>
              <a:rPr kumimoji="1" lang="ja-JP" altLang="en-US" dirty="0">
                <a:latin typeface="メイリオ" panose="020B0604030504040204" pitchFamily="50" charset="-128"/>
                <a:ea typeface="メイリオ" panose="020B0604030504040204" pitchFamily="50" charset="-128"/>
              </a:rPr>
              <a:t>７．成果物のイメージ図（ざっくりで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・あるととても助かる）</a:t>
            </a:r>
            <a:endParaRPr kumimoji="1" lang="en-US" altLang="ja-JP"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22D5A908-E1A0-FA25-3F41-ABCAB36DED8C}"/>
              </a:ext>
            </a:extLst>
          </p:cNvPr>
          <p:cNvSpPr txBox="1"/>
          <p:nvPr/>
        </p:nvSpPr>
        <p:spPr>
          <a:xfrm>
            <a:off x="92364" y="61285"/>
            <a:ext cx="4830618"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情報統括管理部がやるべきカイゼンの案</a:t>
            </a:r>
          </a:p>
        </p:txBody>
      </p:sp>
      <p:sp>
        <p:nvSpPr>
          <p:cNvPr id="5" name="テキスト ボックス 4">
            <a:extLst>
              <a:ext uri="{FF2B5EF4-FFF2-40B4-BE49-F238E27FC236}">
                <a16:creationId xmlns:a16="http://schemas.microsoft.com/office/drawing/2014/main" id="{E6616C7E-E8AD-DFD3-C613-EB346FFF9B39}"/>
              </a:ext>
            </a:extLst>
          </p:cNvPr>
          <p:cNvSpPr txBox="1"/>
          <p:nvPr/>
        </p:nvSpPr>
        <p:spPr>
          <a:xfrm>
            <a:off x="0" y="5356363"/>
            <a:ext cx="9144000" cy="1200329"/>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これをやるメリット</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・エビデンス（メールのやり取りや資料）を残すことが重要（言った・言わない問題）</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・スタートとゴールの明確化（これもエビデンスで残せる）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・テンプレート化＆メールでの依頼に絞ることで、不要な「感情」を排除できる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14747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B67B5-F901-F32A-3CB8-0CFCB582B55F}"/>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73E5B553-D3C6-57B9-0EDF-EAE3CF67CA7C}"/>
              </a:ext>
            </a:extLst>
          </p:cNvPr>
          <p:cNvSpPr txBox="1"/>
          <p:nvPr/>
        </p:nvSpPr>
        <p:spPr>
          <a:xfrm>
            <a:off x="0" y="828288"/>
            <a:ext cx="9144000" cy="4616648"/>
          </a:xfrm>
          <a:prstGeom prst="rect">
            <a:avLst/>
          </a:prstGeom>
          <a:noFill/>
        </p:spPr>
        <p:txBody>
          <a:bodyPr wrap="square" rtlCol="0">
            <a:spAutoFit/>
          </a:bodyPr>
          <a:lstStyle/>
          <a:p>
            <a:pPr algn="ctr"/>
            <a:r>
              <a:rPr kumimoji="1" lang="ja-JP" altLang="en-US" sz="2000" b="1" dirty="0">
                <a:latin typeface="メイリオ" panose="020B0604030504040204" pitchFamily="50" charset="-128"/>
                <a:ea typeface="メイリオ" panose="020B0604030504040204" pitchFamily="50" charset="-128"/>
              </a:rPr>
              <a:t>「メールの件名をルール化する」</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Before</a:t>
            </a:r>
            <a:r>
              <a:rPr kumimoji="1" lang="ja-JP" altLang="en-US" b="1"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メールの件名が「</a:t>
            </a:r>
            <a:r>
              <a:rPr kumimoji="1" lang="en-US" altLang="ja-JP" dirty="0">
                <a:latin typeface="メイリオ" panose="020B0604030504040204" pitchFamily="50" charset="-128"/>
                <a:ea typeface="メイリオ" panose="020B0604030504040204" pitchFamily="50" charset="-128"/>
              </a:rPr>
              <a:t>Re:</a:t>
            </a:r>
            <a:r>
              <a:rPr kumimoji="1" lang="ja-JP" altLang="en-US" dirty="0">
                <a:latin typeface="メイリオ" panose="020B0604030504040204" pitchFamily="50" charset="-128"/>
                <a:ea typeface="メイリオ" panose="020B0604030504040204" pitchFamily="50" charset="-128"/>
              </a:rPr>
              <a:t>」や「</a:t>
            </a:r>
            <a:r>
              <a:rPr kumimoji="1" lang="en-US" altLang="ja-JP" dirty="0" err="1">
                <a:latin typeface="メイリオ" panose="020B0604030504040204" pitchFamily="50" charset="-128"/>
                <a:ea typeface="メイリオ" panose="020B0604030504040204" pitchFamily="50" charset="-128"/>
              </a:rPr>
              <a:t>Fw</a:t>
            </a:r>
            <a:r>
              <a:rPr kumimoji="1" lang="ja-JP" altLang="en-US" dirty="0">
                <a:latin typeface="メイリオ" panose="020B0604030504040204" pitchFamily="50" charset="-128"/>
                <a:ea typeface="メイリオ" panose="020B0604030504040204" pitchFamily="50" charset="-128"/>
              </a:rPr>
              <a:t>：」になると、何の案件なのかわからない</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ただでさえ大量のメールが来る管理職には致命的</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重要なメールや内容を見落とす可能性有り</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うっかりメールを開いてマルウェア感染の危険も有り</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After</a:t>
            </a:r>
            <a:r>
              <a:rPr kumimoji="1" lang="ja-JP" altLang="en-US" b="1" dirty="0">
                <a:latin typeface="メイリオ" panose="020B0604030504040204" pitchFamily="50" charset="-128"/>
                <a:ea typeface="メイリオ" panose="020B0604030504040204" pitchFamily="50" charset="-128"/>
              </a:rPr>
              <a:t>：メールの件名をルール化する</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１．件名に</a:t>
            </a:r>
            <a:r>
              <a:rPr kumimoji="1" lang="ja-JP" altLang="en-US" b="1" dirty="0">
                <a:latin typeface="メイリオ" panose="020B0604030504040204" pitchFamily="50" charset="-128"/>
                <a:ea typeface="メイリオ" panose="020B0604030504040204" pitchFamily="50" charset="-128"/>
              </a:rPr>
              <a:t>「優先度」</a:t>
            </a:r>
            <a:r>
              <a:rPr kumimoji="1" lang="ja-JP" altLang="en-US" dirty="0">
                <a:latin typeface="メイリオ" panose="020B0604030504040204" pitchFamily="50" charset="-128"/>
                <a:ea typeface="メイリオ" panose="020B0604030504040204" pitchFamily="50" charset="-128"/>
              </a:rPr>
              <a:t>を記入する</a:t>
            </a:r>
          </a:p>
          <a:p>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優先度</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低</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時間が在るときで</a:t>
            </a:r>
            <a:r>
              <a:rPr kumimoji="1" lang="en-US" altLang="ja-JP" sz="1600" dirty="0">
                <a:latin typeface="メイリオ" panose="020B0604030504040204" pitchFamily="50" charset="-128"/>
                <a:ea typeface="メイリオ" panose="020B0604030504040204" pitchFamily="50" charset="-128"/>
              </a:rPr>
              <a:t>OK</a:t>
            </a:r>
          </a:p>
          <a:p>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優先度</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中</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２～３日以内に回答が欲しい</a:t>
            </a:r>
          </a:p>
          <a:p>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優先度</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高</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今日中に回答が欲しい（極力使わない）</a:t>
            </a:r>
          </a:p>
          <a:p>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緊急</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本当にヤバい案件の時のみ使用</a:t>
            </a:r>
          </a:p>
          <a:p>
            <a:r>
              <a:rPr kumimoji="1" lang="ja-JP" altLang="en-US" sz="1600" dirty="0">
                <a:latin typeface="メイリオ" panose="020B0604030504040204" pitchFamily="50" charset="-128"/>
                <a:ea typeface="メイリオ" panose="020B0604030504040204" pitchFamily="50" charset="-128"/>
              </a:rPr>
              <a:t>↑管理職はこれだけでもメールが見易くなるはず</a:t>
            </a:r>
            <a:endParaRPr kumimoji="1" lang="ja-JP" altLang="en-US"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２．件名に</a:t>
            </a:r>
            <a:r>
              <a:rPr kumimoji="1" lang="ja-JP" altLang="en-US" b="1" dirty="0">
                <a:latin typeface="メイリオ" panose="020B0604030504040204" pitchFamily="50" charset="-128"/>
                <a:ea typeface="メイリオ" panose="020B0604030504040204" pitchFamily="50" charset="-128"/>
              </a:rPr>
              <a:t>「やって欲しい内容」</a:t>
            </a:r>
            <a:r>
              <a:rPr kumimoji="1" lang="ja-JP" altLang="en-US" dirty="0">
                <a:latin typeface="メイリオ" panose="020B0604030504040204" pitchFamily="50" charset="-128"/>
                <a:ea typeface="メイリオ" panose="020B0604030504040204" pitchFamily="50" charset="-128"/>
              </a:rPr>
              <a:t>のカテゴリを記載</a:t>
            </a:r>
          </a:p>
          <a:p>
            <a:r>
              <a:rPr kumimoji="1" lang="ja-JP" altLang="en-US" sz="1600" dirty="0">
                <a:latin typeface="メイリオ" panose="020B0604030504040204" pitchFamily="50" charset="-128"/>
                <a:ea typeface="メイリオ" panose="020B0604030504040204" pitchFamily="50" charset="-128"/>
              </a:rPr>
              <a:t>→相談</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悩んでいて回答が欲しい</a:t>
            </a:r>
          </a:p>
          <a:p>
            <a:r>
              <a:rPr kumimoji="1" lang="ja-JP" altLang="en-US" sz="1600" dirty="0">
                <a:latin typeface="メイリオ" panose="020B0604030504040204" pitchFamily="50" charset="-128"/>
                <a:ea typeface="メイリオ" panose="020B0604030504040204" pitchFamily="50" charset="-128"/>
              </a:rPr>
              <a:t>→報告</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作業終了、業務終了連絡等</a:t>
            </a:r>
          </a:p>
          <a:p>
            <a:r>
              <a:rPr kumimoji="1" lang="ja-JP" altLang="en-US" sz="1600" dirty="0">
                <a:latin typeface="メイリオ" panose="020B0604030504040204" pitchFamily="50" charset="-128"/>
                <a:ea typeface="メイリオ" panose="020B0604030504040204" pitchFamily="50" charset="-128"/>
              </a:rPr>
              <a:t>→連絡</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他部署からの情報で、</a:t>
            </a:r>
            <a:r>
              <a:rPr kumimoji="1" lang="en-US" altLang="ja-JP" sz="1600" dirty="0">
                <a:latin typeface="メイリオ" panose="020B0604030504040204" pitchFamily="50" charset="-128"/>
                <a:ea typeface="メイリオ" panose="020B0604030504040204" pitchFamily="50" charset="-128"/>
              </a:rPr>
              <a:t>CSIRT</a:t>
            </a:r>
            <a:r>
              <a:rPr kumimoji="1" lang="ja-JP" altLang="en-US" sz="1600" dirty="0">
                <a:latin typeface="メイリオ" panose="020B0604030504040204" pitchFamily="50" charset="-128"/>
                <a:ea typeface="メイリオ" panose="020B0604030504040204" pitchFamily="50" charset="-128"/>
              </a:rPr>
              <a:t>に関係があるもの</a:t>
            </a:r>
            <a:endParaRPr kumimoji="1" lang="en-US" altLang="ja-JP" sz="1600"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04D69FDD-2E47-CEA4-4B5C-410CC0028910}"/>
              </a:ext>
            </a:extLst>
          </p:cNvPr>
          <p:cNvSpPr txBox="1"/>
          <p:nvPr/>
        </p:nvSpPr>
        <p:spPr>
          <a:xfrm>
            <a:off x="92364" y="61285"/>
            <a:ext cx="4830618"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情報統括管理部がやるべきカイゼンの案</a:t>
            </a:r>
          </a:p>
        </p:txBody>
      </p:sp>
      <p:sp>
        <p:nvSpPr>
          <p:cNvPr id="5" name="テキスト ボックス 4">
            <a:extLst>
              <a:ext uri="{FF2B5EF4-FFF2-40B4-BE49-F238E27FC236}">
                <a16:creationId xmlns:a16="http://schemas.microsoft.com/office/drawing/2014/main" id="{48118B62-64F2-45B0-060A-00B04DFE88FF}"/>
              </a:ext>
            </a:extLst>
          </p:cNvPr>
          <p:cNvSpPr txBox="1"/>
          <p:nvPr/>
        </p:nvSpPr>
        <p:spPr>
          <a:xfrm>
            <a:off x="0" y="5657372"/>
            <a:ext cx="9144000"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これをやるメリット</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・メールの見落とし、内容の未把握が減る</a:t>
            </a:r>
            <a:endParaRPr kumimoji="1" lang="en-US" altLang="ja-JP"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・優先順位がわかる → 計画が立てやすくなる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・エビデンスがメールで残るため、「言った・言わない」問題が起きない</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02030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B623C-DB86-7F7F-35B8-EAF48267651F}"/>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ACA2259-6933-B898-E0D4-776DE8907A65}"/>
              </a:ext>
            </a:extLst>
          </p:cNvPr>
          <p:cNvSpPr txBox="1"/>
          <p:nvPr/>
        </p:nvSpPr>
        <p:spPr>
          <a:xfrm>
            <a:off x="0" y="828288"/>
            <a:ext cx="9144000" cy="3077766"/>
          </a:xfrm>
          <a:prstGeom prst="rect">
            <a:avLst/>
          </a:prstGeom>
          <a:noFill/>
        </p:spPr>
        <p:txBody>
          <a:bodyPr wrap="square" rtlCol="0">
            <a:spAutoFit/>
          </a:bodyPr>
          <a:lstStyle/>
          <a:p>
            <a:pPr algn="ctr"/>
            <a:r>
              <a:rPr kumimoji="1" lang="ja-JP" altLang="en-US" sz="2000" b="1" dirty="0">
                <a:latin typeface="メイリオ" panose="020B0604030504040204" pitchFamily="50" charset="-128"/>
                <a:ea typeface="メイリオ" panose="020B0604030504040204" pitchFamily="50" charset="-128"/>
              </a:rPr>
              <a:t>「会議案内を発行する際は必ず内容を記入する」</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Before</a:t>
            </a:r>
            <a:r>
              <a:rPr kumimoji="1" lang="ja-JP" altLang="en-US" b="1"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会議案内に「会議の件名」しか記載されず、招集される</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内容がわからないから事前準備の要否がわからない</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実は自分は参加しなくてもいい会議だった</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何がしたいのかわからない（ワイガヤ？意思決定？プレゼン？）</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After</a:t>
            </a:r>
            <a:r>
              <a:rPr kumimoji="1" lang="ja-JP" altLang="en-US" b="1" dirty="0">
                <a:latin typeface="メイリオ" panose="020B0604030504040204" pitchFamily="50" charset="-128"/>
                <a:ea typeface="メイリオ" panose="020B0604030504040204" pitchFamily="50" charset="-128"/>
              </a:rPr>
              <a:t>：会議案内を発行する際は必ず内容を記入する</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件名＋以下の内容を記入したうえで会議案内を発行する</a:t>
            </a:r>
          </a:p>
          <a:p>
            <a:r>
              <a:rPr kumimoji="1" lang="ja-JP" altLang="en-US" sz="1600" dirty="0">
                <a:latin typeface="メイリオ" panose="020B0604030504040204" pitchFamily="50" charset="-128"/>
                <a:ea typeface="メイリオ" panose="020B0604030504040204" pitchFamily="50" charset="-128"/>
              </a:rPr>
              <a:t>→ 目的（ワイガヤ・意思決定・他社からのプレゼン・相談 </a:t>
            </a:r>
            <a:r>
              <a:rPr kumimoji="1" lang="en-US" altLang="ja-JP" sz="1600" dirty="0" err="1">
                <a:latin typeface="メイリオ" panose="020B0604030504040204" pitchFamily="50" charset="-128"/>
                <a:ea typeface="メイリオ" panose="020B0604030504040204" pitchFamily="50" charset="-128"/>
              </a:rPr>
              <a:t>etc</a:t>
            </a:r>
            <a:r>
              <a:rPr kumimoji="1" lang="en-US" altLang="ja-JP" sz="1600" dirty="0">
                <a:latin typeface="メイリオ" panose="020B0604030504040204" pitchFamily="50" charset="-128"/>
                <a:ea typeface="メイリオ" panose="020B0604030504040204" pitchFamily="50" charset="-128"/>
              </a:rPr>
              <a:t>…)</a:t>
            </a:r>
          </a:p>
          <a:p>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その会議で得たい結論を明確に記載する（方向性を決めたい、アドバイスが欲しい </a:t>
            </a:r>
            <a:r>
              <a:rPr kumimoji="1" lang="en-US" altLang="ja-JP" sz="1600" dirty="0" err="1">
                <a:latin typeface="メイリオ" panose="020B0604030504040204" pitchFamily="50" charset="-128"/>
                <a:ea typeface="メイリオ" panose="020B0604030504040204" pitchFamily="50" charset="-128"/>
              </a:rPr>
              <a:t>etc</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a:t>
            </a:r>
          </a:p>
          <a:p>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優先度</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高</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今日中に回答が欲しい（極力使わない）</a:t>
            </a:r>
          </a:p>
        </p:txBody>
      </p:sp>
      <p:sp>
        <p:nvSpPr>
          <p:cNvPr id="4" name="テキスト ボックス 3">
            <a:extLst>
              <a:ext uri="{FF2B5EF4-FFF2-40B4-BE49-F238E27FC236}">
                <a16:creationId xmlns:a16="http://schemas.microsoft.com/office/drawing/2014/main" id="{FBD4FCBA-E341-7959-223B-586164D529EE}"/>
              </a:ext>
            </a:extLst>
          </p:cNvPr>
          <p:cNvSpPr txBox="1"/>
          <p:nvPr/>
        </p:nvSpPr>
        <p:spPr>
          <a:xfrm>
            <a:off x="92364" y="61285"/>
            <a:ext cx="4830618"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情報統括管理部がやるべきカイゼンの案</a:t>
            </a:r>
          </a:p>
        </p:txBody>
      </p:sp>
      <p:sp>
        <p:nvSpPr>
          <p:cNvPr id="5" name="テキスト ボックス 4">
            <a:extLst>
              <a:ext uri="{FF2B5EF4-FFF2-40B4-BE49-F238E27FC236}">
                <a16:creationId xmlns:a16="http://schemas.microsoft.com/office/drawing/2014/main" id="{DBB667E1-ADDB-A3FE-E299-1DC1C2C0BE19}"/>
              </a:ext>
            </a:extLst>
          </p:cNvPr>
          <p:cNvSpPr txBox="1"/>
          <p:nvPr/>
        </p:nvSpPr>
        <p:spPr>
          <a:xfrm>
            <a:off x="0" y="4807626"/>
            <a:ext cx="9144000"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これをやるメリット</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・内容によっては、事前の準備ができる（手持ちの資料が使える、等）</a:t>
            </a:r>
            <a:endParaRPr kumimoji="1" lang="en-US" altLang="ja-JP"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・別の部署も巻き込んだほうが良いかどうかも判断できる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・本当に出席が必要な人が誰なのかもわかる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25466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1FE34-622F-4DA4-A61E-F2D42967F42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1D5EC1FF-A033-8BAB-0A67-4FC5C9E71CAB}"/>
              </a:ext>
            </a:extLst>
          </p:cNvPr>
          <p:cNvSpPr txBox="1"/>
          <p:nvPr/>
        </p:nvSpPr>
        <p:spPr>
          <a:xfrm>
            <a:off x="0" y="828288"/>
            <a:ext cx="9144000" cy="4031873"/>
          </a:xfrm>
          <a:prstGeom prst="rect">
            <a:avLst/>
          </a:prstGeom>
          <a:noFill/>
        </p:spPr>
        <p:txBody>
          <a:bodyPr wrap="square" rtlCol="0">
            <a:spAutoFit/>
          </a:bodyPr>
          <a:lstStyle/>
          <a:p>
            <a:pPr algn="ctr"/>
            <a:r>
              <a:rPr kumimoji="1" lang="ja-JP" altLang="en-US" sz="2000" b="1" dirty="0">
                <a:latin typeface="メイリオ" panose="020B0604030504040204" pitchFamily="50" charset="-128"/>
                <a:ea typeface="メイリオ" panose="020B0604030504040204" pitchFamily="50" charset="-128"/>
              </a:rPr>
              <a:t>「曖昧なゴールを明確なゴールにするための資料を作る」</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Before</a:t>
            </a:r>
            <a:r>
              <a:rPr kumimoji="1" lang="ja-JP" altLang="en-US" b="1"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完成形のイメージは管理職の頭の中にある</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それが正しく共有されない</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間違った方向で案件が進み、手戻り・やり直しというムダが発生する</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After</a:t>
            </a:r>
            <a:r>
              <a:rPr kumimoji="1" lang="ja-JP" altLang="en-US" b="1" dirty="0">
                <a:latin typeface="メイリオ" panose="020B0604030504040204" pitchFamily="50" charset="-128"/>
                <a:ea typeface="メイリオ" panose="020B0604030504040204" pitchFamily="50" charset="-128"/>
              </a:rPr>
              <a:t>：明確なゴールを１つの資料にまとめておく</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件名＋以下の内容を記入したうえで会議案内を発行する</a:t>
            </a:r>
          </a:p>
          <a:p>
            <a:r>
              <a:rPr kumimoji="1" lang="ja-JP" altLang="en-US" sz="1600" dirty="0">
                <a:latin typeface="メイリオ" panose="020B0604030504040204" pitchFamily="50" charset="-128"/>
                <a:ea typeface="メイリオ" panose="020B0604030504040204" pitchFamily="50" charset="-128"/>
              </a:rPr>
              <a:t>→目的（成し遂げたいこと）</a:t>
            </a:r>
          </a:p>
          <a:p>
            <a:r>
              <a:rPr kumimoji="1" lang="ja-JP" altLang="en-US" sz="1600" dirty="0">
                <a:latin typeface="メイリオ" panose="020B0604030504040204" pitchFamily="50" charset="-128"/>
                <a:ea typeface="メイリオ" panose="020B0604030504040204" pitchFamily="50" charset="-128"/>
              </a:rPr>
              <a:t>→目標（目的を達成するために行うこと）</a:t>
            </a:r>
          </a:p>
          <a:p>
            <a:r>
              <a:rPr kumimoji="1" lang="ja-JP" altLang="en-US" sz="1600" dirty="0">
                <a:latin typeface="メイリオ" panose="020B0604030504040204" pitchFamily="50" charset="-128"/>
                <a:ea typeface="メイリオ" panose="020B0604030504040204" pitchFamily="50" charset="-128"/>
              </a:rPr>
              <a:t>→現状（今どうなっているか、どうやっているか）</a:t>
            </a:r>
          </a:p>
          <a:p>
            <a:r>
              <a:rPr kumimoji="1" lang="ja-JP" altLang="en-US" sz="1600" dirty="0">
                <a:latin typeface="メイリオ" panose="020B0604030504040204" pitchFamily="50" charset="-128"/>
                <a:ea typeface="メイリオ" panose="020B0604030504040204" pitchFamily="50" charset="-128"/>
              </a:rPr>
              <a:t>→課題（何が問題なのか、時間が掛かっている、ムダな仕事が発生する等）</a:t>
            </a:r>
          </a:p>
          <a:p>
            <a:r>
              <a:rPr kumimoji="1" lang="ja-JP" altLang="en-US" sz="1600" dirty="0">
                <a:latin typeface="メイリオ" panose="020B0604030504040204" pitchFamily="50" charset="-128"/>
                <a:ea typeface="メイリオ" panose="020B0604030504040204" pitchFamily="50" charset="-128"/>
              </a:rPr>
              <a:t>→対策（課題を解決するためにやりたいこと＝目標の内容）</a:t>
            </a:r>
          </a:p>
          <a:p>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対策が浮かばない場合は、全員で集まって合知合力で考える</a:t>
            </a:r>
          </a:p>
          <a:p>
            <a:r>
              <a:rPr kumimoji="1" lang="ja-JP" altLang="en-US" sz="1600" dirty="0">
                <a:latin typeface="メイリオ" panose="020B0604030504040204" pitchFamily="50" charset="-128"/>
                <a:ea typeface="メイリオ" panose="020B0604030504040204" pitchFamily="50" charset="-128"/>
              </a:rPr>
              <a:t>→スケジュール（いつまでに何をやるか、仕事を極限まで細分化し「作業」に変える）</a:t>
            </a:r>
          </a:p>
          <a:p>
            <a:r>
              <a:rPr kumimoji="1" lang="ja-JP" altLang="en-US" sz="1600" dirty="0">
                <a:latin typeface="メイリオ" panose="020B0604030504040204" pitchFamily="50" charset="-128"/>
                <a:ea typeface="メイリオ" panose="020B0604030504040204" pitchFamily="50" charset="-128"/>
              </a:rPr>
              <a:t>↑これを１案件につき１つのパワーポイント（エクセルでも可）で管理する</a:t>
            </a:r>
          </a:p>
        </p:txBody>
      </p:sp>
      <p:sp>
        <p:nvSpPr>
          <p:cNvPr id="4" name="テキスト ボックス 3">
            <a:extLst>
              <a:ext uri="{FF2B5EF4-FFF2-40B4-BE49-F238E27FC236}">
                <a16:creationId xmlns:a16="http://schemas.microsoft.com/office/drawing/2014/main" id="{B883B005-19C3-B3F3-7164-C9C94CA4EDAE}"/>
              </a:ext>
            </a:extLst>
          </p:cNvPr>
          <p:cNvSpPr txBox="1"/>
          <p:nvPr/>
        </p:nvSpPr>
        <p:spPr>
          <a:xfrm>
            <a:off x="92364" y="61285"/>
            <a:ext cx="4830618"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情報統括管理部がやるべきカイゼンの案</a:t>
            </a:r>
          </a:p>
        </p:txBody>
      </p:sp>
      <p:sp>
        <p:nvSpPr>
          <p:cNvPr id="5" name="テキスト ボックス 4">
            <a:extLst>
              <a:ext uri="{FF2B5EF4-FFF2-40B4-BE49-F238E27FC236}">
                <a16:creationId xmlns:a16="http://schemas.microsoft.com/office/drawing/2014/main" id="{3AD81C29-C5CD-E1EA-4E48-9B0817A71056}"/>
              </a:ext>
            </a:extLst>
          </p:cNvPr>
          <p:cNvSpPr txBox="1"/>
          <p:nvPr/>
        </p:nvSpPr>
        <p:spPr>
          <a:xfrm>
            <a:off x="0" y="5227054"/>
            <a:ext cx="9144000"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これをやるメリット</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・ゴールが明確化されるので、ムダな工数が発生しない</a:t>
            </a:r>
            <a:endParaRPr kumimoji="1" lang="en-US" altLang="ja-JP"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・引き継ぎの際も、「何をやってきたか」「どこまでやってきたか」が人目でわかる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・進捗管理も、ファイルを見れば人目でわかるので、管理職側も負担が減る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53578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CFD58-CE68-2D1E-29A2-76F4082317CE}"/>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E13B6BCA-9E9C-C31C-758F-198A8B8C917B}"/>
              </a:ext>
            </a:extLst>
          </p:cNvPr>
          <p:cNvSpPr txBox="1"/>
          <p:nvPr/>
        </p:nvSpPr>
        <p:spPr>
          <a:xfrm>
            <a:off x="0" y="828288"/>
            <a:ext cx="9144000" cy="3077766"/>
          </a:xfrm>
          <a:prstGeom prst="rect">
            <a:avLst/>
          </a:prstGeom>
          <a:noFill/>
        </p:spPr>
        <p:txBody>
          <a:bodyPr wrap="square" rtlCol="0">
            <a:spAutoFit/>
          </a:bodyPr>
          <a:lstStyle/>
          <a:p>
            <a:pPr algn="ctr"/>
            <a:r>
              <a:rPr kumimoji="1" lang="ja-JP" altLang="en-US" sz="2000" b="1" dirty="0">
                <a:latin typeface="メイリオ" panose="020B0604030504040204" pitchFamily="50" charset="-128"/>
                <a:ea typeface="メイリオ" panose="020B0604030504040204" pitchFamily="50" charset="-128"/>
              </a:rPr>
              <a:t>「人（個人）ではなく、人（２人以上）に仕事をアサインする」</a:t>
            </a:r>
            <a:endParaRPr kumimoji="1" lang="en-US" altLang="ja-JP" sz="2000" b="1"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Before</a:t>
            </a:r>
            <a:r>
              <a:rPr kumimoji="1" lang="ja-JP" altLang="en-US" b="1"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現在自分が置かれている状況がまさにこの状態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全員の持っていた案件の内容・進捗・問題点を確認するのに２週間</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突発でスケジュール無視の案件を放り込まれる</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人（個人）が突然いなくなったら、その内容は誰もわからなくなる</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b="1" dirty="0">
                <a:latin typeface="メイリオ" panose="020B0604030504040204" pitchFamily="50" charset="-128"/>
                <a:ea typeface="メイリオ" panose="020B0604030504040204" pitchFamily="50" charset="-128"/>
              </a:rPr>
              <a:t>After</a:t>
            </a:r>
            <a:r>
              <a:rPr kumimoji="1" lang="ja-JP" altLang="en-US" b="1" dirty="0">
                <a:latin typeface="メイリオ" panose="020B0604030504040204" pitchFamily="50" charset="-128"/>
                <a:ea typeface="メイリオ" panose="020B0604030504040204" pitchFamily="50" charset="-128"/>
              </a:rPr>
              <a:t>：人（個人）ではなく、人（２人以上）に仕事をアサインする</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６月末までの状態に戻す</a:t>
            </a:r>
          </a:p>
          <a:p>
            <a:r>
              <a:rPr kumimoji="1" lang="ja-JP" altLang="en-US" sz="1600" dirty="0">
                <a:latin typeface="メイリオ" panose="020B0604030504040204" pitchFamily="50" charset="-128"/>
                <a:ea typeface="メイリオ" panose="020B0604030504040204" pitchFamily="50" charset="-128"/>
              </a:rPr>
              <a:t>→そもそも、仕事はチームで行うもの</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→足りない部分は補う、わからないところは教える、助け合うことで組織として成長していく</a:t>
            </a:r>
          </a:p>
          <a:p>
            <a:r>
              <a:rPr kumimoji="1" lang="ja-JP" altLang="en-US" sz="1600" dirty="0">
                <a:latin typeface="メイリオ" panose="020B0604030504040204" pitchFamily="50" charset="-128"/>
                <a:ea typeface="メイリオ" panose="020B0604030504040204" pitchFamily="50" charset="-128"/>
              </a:rPr>
              <a:t>→組織としてあるべき姿に戻すことで、仕事が効率化される</a:t>
            </a:r>
          </a:p>
        </p:txBody>
      </p:sp>
      <p:sp>
        <p:nvSpPr>
          <p:cNvPr id="4" name="テキスト ボックス 3">
            <a:extLst>
              <a:ext uri="{FF2B5EF4-FFF2-40B4-BE49-F238E27FC236}">
                <a16:creationId xmlns:a16="http://schemas.microsoft.com/office/drawing/2014/main" id="{F6F1C093-D5F4-A60C-D19D-2A99BEBE4B56}"/>
              </a:ext>
            </a:extLst>
          </p:cNvPr>
          <p:cNvSpPr txBox="1"/>
          <p:nvPr/>
        </p:nvSpPr>
        <p:spPr>
          <a:xfrm>
            <a:off x="92364" y="61285"/>
            <a:ext cx="4830618"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情報統括管理部がやるべきカイゼンの案</a:t>
            </a:r>
          </a:p>
        </p:txBody>
      </p:sp>
      <p:sp>
        <p:nvSpPr>
          <p:cNvPr id="5" name="テキスト ボックス 4">
            <a:extLst>
              <a:ext uri="{FF2B5EF4-FFF2-40B4-BE49-F238E27FC236}">
                <a16:creationId xmlns:a16="http://schemas.microsoft.com/office/drawing/2014/main" id="{12B03784-DE48-BEDB-1DB3-7E7F178F6E8D}"/>
              </a:ext>
            </a:extLst>
          </p:cNvPr>
          <p:cNvSpPr txBox="1"/>
          <p:nvPr/>
        </p:nvSpPr>
        <p:spPr>
          <a:xfrm>
            <a:off x="0" y="5227054"/>
            <a:ext cx="9144000" cy="1107996"/>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これをやるメリット</a:t>
            </a:r>
            <a:endParaRPr kumimoji="1" lang="en-US" altLang="ja-JP"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・仕事が止まることがなくなる（誰かが内容を把握している状態になる為）</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・技術の伝承、問題点の共有（頭脳が２つになる＝導かれる答えも倍以上になる）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・苦手</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得意をカバーしつつ、お互いに伸ばしていける</a:t>
            </a:r>
            <a:endParaRPr kumimoji="1"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82850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9CFF36A-2FBB-5B96-51C0-044E35445034}"/>
              </a:ext>
            </a:extLst>
          </p:cNvPr>
          <p:cNvSpPr txBox="1"/>
          <p:nvPr/>
        </p:nvSpPr>
        <p:spPr>
          <a:xfrm>
            <a:off x="360218" y="230511"/>
            <a:ext cx="1059007"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まとめ</a:t>
            </a:r>
          </a:p>
        </p:txBody>
      </p:sp>
      <p:sp>
        <p:nvSpPr>
          <p:cNvPr id="5" name="テキスト ボックス 4">
            <a:extLst>
              <a:ext uri="{FF2B5EF4-FFF2-40B4-BE49-F238E27FC236}">
                <a16:creationId xmlns:a16="http://schemas.microsoft.com/office/drawing/2014/main" id="{AA15CCB8-F18D-249D-9F9E-6799958035F2}"/>
              </a:ext>
            </a:extLst>
          </p:cNvPr>
          <p:cNvSpPr txBox="1"/>
          <p:nvPr/>
        </p:nvSpPr>
        <p:spPr>
          <a:xfrm>
            <a:off x="0" y="715685"/>
            <a:ext cx="9144000" cy="1477328"/>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１．現在自分たちが置かれている状況に危機感を持つ</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２．何が問題になっているのか、何にどれだけ時間がかかるのかを明確にする</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３．それを今より短時間で、品質を落とさず、楽にこなすにはどうすればいいか</a:t>
            </a:r>
            <a:endParaRPr kumimoji="1" lang="en-US" altLang="ja-JP" b="1"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この３つの視点で課題を洗い出し、最適解を探っていく（</a:t>
            </a:r>
            <a:r>
              <a:rPr kumimoji="1" lang="en-US" altLang="ja-JP" dirty="0">
                <a:latin typeface="メイリオ" panose="020B0604030504040204" pitchFamily="50" charset="-128"/>
                <a:ea typeface="メイリオ" panose="020B0604030504040204" pitchFamily="50" charset="-128"/>
              </a:rPr>
              <a:t>PDCA</a:t>
            </a:r>
            <a:r>
              <a:rPr kumimoji="1" lang="ja-JP" altLang="en-US" dirty="0">
                <a:latin typeface="メイリオ" panose="020B0604030504040204" pitchFamily="50" charset="-128"/>
                <a:ea typeface="メイリオ" panose="020B0604030504040204" pitchFamily="50" charset="-128"/>
              </a:rPr>
              <a:t>サイクルを回す）</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ことが、</a:t>
            </a:r>
            <a:r>
              <a:rPr kumimoji="1" lang="en-US" altLang="ja-JP" dirty="0">
                <a:latin typeface="メイリオ" panose="020B0604030504040204" pitchFamily="50" charset="-128"/>
                <a:ea typeface="メイリオ" panose="020B0604030504040204" pitchFamily="50" charset="-128"/>
              </a:rPr>
              <a:t>AI</a:t>
            </a:r>
            <a:r>
              <a:rPr kumimoji="1" lang="ja-JP" altLang="en-US" dirty="0">
                <a:latin typeface="メイリオ" panose="020B0604030504040204" pitchFamily="50" charset="-128"/>
                <a:ea typeface="メイリオ" panose="020B0604030504040204" pitchFamily="50" charset="-128"/>
              </a:rPr>
              <a:t>の活用による業務効率化と並行してやらなければならないことだと考える。</a:t>
            </a:r>
            <a:endParaRPr kumimoji="1" lang="en-US" altLang="ja-JP"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67398707-DBE8-9852-5893-E00B9D198C34}"/>
              </a:ext>
            </a:extLst>
          </p:cNvPr>
          <p:cNvSpPr txBox="1"/>
          <p:nvPr/>
        </p:nvSpPr>
        <p:spPr>
          <a:xfrm>
            <a:off x="0" y="2944535"/>
            <a:ext cx="9144000" cy="923330"/>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この活動の旗振り役は</a:t>
            </a:r>
            <a:r>
              <a:rPr kumimoji="1" lang="ja-JP" altLang="en-US" b="1" dirty="0">
                <a:latin typeface="メイリオ" panose="020B0604030504040204" pitchFamily="50" charset="-128"/>
                <a:ea typeface="メイリオ" panose="020B0604030504040204" pitchFamily="50" charset="-128"/>
              </a:rPr>
              <a:t>部長＆課長</a:t>
            </a:r>
            <a:r>
              <a:rPr kumimoji="1" lang="ja-JP" altLang="en-US" dirty="0">
                <a:latin typeface="メイリオ" panose="020B0604030504040204" pitchFamily="50" charset="-128"/>
                <a:ea typeface="メイリオ" panose="020B0604030504040204" pitchFamily="50" charset="-128"/>
              </a:rPr>
              <a:t>です。</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部下の仕事量や問題点を把握する場でもあります。</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現状を把握するうえでも、旗振り役は</a:t>
            </a:r>
            <a:r>
              <a:rPr kumimoji="1" lang="ja-JP" altLang="en-US" b="1" dirty="0">
                <a:latin typeface="メイリオ" panose="020B0604030504040204" pitchFamily="50" charset="-128"/>
                <a:ea typeface="メイリオ" panose="020B0604030504040204" pitchFamily="50" charset="-128"/>
              </a:rPr>
              <a:t>課長級以上</a:t>
            </a:r>
            <a:r>
              <a:rPr kumimoji="1" lang="ja-JP" altLang="en-US" dirty="0">
                <a:latin typeface="メイリオ" panose="020B0604030504040204" pitchFamily="50" charset="-128"/>
                <a:ea typeface="メイリオ" panose="020B0604030504040204" pitchFamily="50" charset="-128"/>
              </a:rPr>
              <a:t>でないと意味がありません。</a:t>
            </a:r>
            <a:endParaRPr kumimoji="1" lang="en-US" altLang="ja-JP"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3863B209-FCA7-780A-E8A3-B84B53384072}"/>
              </a:ext>
            </a:extLst>
          </p:cNvPr>
          <p:cNvSpPr txBox="1"/>
          <p:nvPr/>
        </p:nvSpPr>
        <p:spPr>
          <a:xfrm>
            <a:off x="360218" y="2506986"/>
            <a:ext cx="2306782"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いちばん大事なこと</a:t>
            </a:r>
          </a:p>
        </p:txBody>
      </p:sp>
    </p:spTree>
    <p:extLst>
      <p:ext uri="{BB962C8B-B14F-4D97-AF65-F5344CB8AC3E}">
        <p14:creationId xmlns:p14="http://schemas.microsoft.com/office/powerpoint/2010/main" val="1941581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DA7AA9B-358E-4CEB-B3DB-FE406094BCB1}"/>
              </a:ext>
            </a:extLst>
          </p:cNvPr>
          <p:cNvSpPr txBox="1"/>
          <p:nvPr/>
        </p:nvSpPr>
        <p:spPr>
          <a:xfrm>
            <a:off x="360218" y="444500"/>
            <a:ext cx="822037"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目的</a:t>
            </a:r>
          </a:p>
        </p:txBody>
      </p:sp>
      <p:sp>
        <p:nvSpPr>
          <p:cNvPr id="7" name="テキスト ボックス 6">
            <a:extLst>
              <a:ext uri="{FF2B5EF4-FFF2-40B4-BE49-F238E27FC236}">
                <a16:creationId xmlns:a16="http://schemas.microsoft.com/office/drawing/2014/main" id="{87BCFA85-A17E-4C21-1947-2B93E08DD04E}"/>
              </a:ext>
            </a:extLst>
          </p:cNvPr>
          <p:cNvSpPr txBox="1"/>
          <p:nvPr/>
        </p:nvSpPr>
        <p:spPr>
          <a:xfrm>
            <a:off x="360218" y="1829495"/>
            <a:ext cx="822037"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目標</a:t>
            </a:r>
          </a:p>
        </p:txBody>
      </p:sp>
      <p:sp>
        <p:nvSpPr>
          <p:cNvPr id="8" name="テキスト ボックス 7">
            <a:extLst>
              <a:ext uri="{FF2B5EF4-FFF2-40B4-BE49-F238E27FC236}">
                <a16:creationId xmlns:a16="http://schemas.microsoft.com/office/drawing/2014/main" id="{A578DD6A-8C3A-4AC4-DA01-99C0DB60EC4B}"/>
              </a:ext>
            </a:extLst>
          </p:cNvPr>
          <p:cNvSpPr txBox="1"/>
          <p:nvPr/>
        </p:nvSpPr>
        <p:spPr>
          <a:xfrm>
            <a:off x="360217" y="813832"/>
            <a:ext cx="8608292" cy="646331"/>
          </a:xfrm>
          <a:prstGeom prst="rect">
            <a:avLst/>
          </a:prstGeom>
          <a:noFill/>
        </p:spPr>
        <p:txBody>
          <a:bodyPr wrap="square" rtlCol="0">
            <a:spAutoFit/>
          </a:bodyPr>
          <a:lstStyle/>
          <a:p>
            <a:r>
              <a:rPr kumimoji="1" lang="en-US" altLang="ja-JP" dirty="0">
                <a:latin typeface="メイリオ" panose="020B0604030504040204" pitchFamily="50" charset="-128"/>
                <a:ea typeface="メイリオ" panose="020B0604030504040204" pitchFamily="50" charset="-128"/>
              </a:rPr>
              <a:t>2027</a:t>
            </a:r>
            <a:r>
              <a:rPr kumimoji="1" lang="ja-JP" altLang="en-US" dirty="0">
                <a:latin typeface="メイリオ" panose="020B0604030504040204" pitchFamily="50" charset="-128"/>
                <a:ea typeface="メイリオ" panose="020B0604030504040204" pitchFamily="50" charset="-128"/>
              </a:rPr>
              <a:t>年の</a:t>
            </a:r>
            <a:r>
              <a:rPr kumimoji="1" lang="en-US" altLang="ja-JP" dirty="0">
                <a:latin typeface="メイリオ" panose="020B0604030504040204" pitchFamily="50" charset="-128"/>
                <a:ea typeface="メイリオ" panose="020B0604030504040204" pitchFamily="50" charset="-128"/>
              </a:rPr>
              <a:t>MOX</a:t>
            </a:r>
            <a:r>
              <a:rPr kumimoji="1" lang="ja-JP" altLang="en-US" dirty="0">
                <a:latin typeface="メイリオ" panose="020B0604030504040204" pitchFamily="50" charset="-128"/>
                <a:ea typeface="メイリオ" panose="020B0604030504040204" pitchFamily="50" charset="-128"/>
              </a:rPr>
              <a:t>燃料向上竣工後、従業員数が現在の人数から１～２割減少する</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a:t>
            </a:r>
            <a:r>
              <a:rPr kumimoji="1" lang="ja-JP" altLang="en-US" b="1" dirty="0">
                <a:latin typeface="メイリオ" panose="020B0604030504040204" pitchFamily="50" charset="-128"/>
                <a:ea typeface="メイリオ" panose="020B0604030504040204" pitchFamily="50" charset="-128"/>
              </a:rPr>
              <a:t>今よりも少ない人数で、今と同じ量の業務をこなす</a:t>
            </a:r>
          </a:p>
        </p:txBody>
      </p:sp>
      <p:sp>
        <p:nvSpPr>
          <p:cNvPr id="9" name="テキスト ボックス 8">
            <a:extLst>
              <a:ext uri="{FF2B5EF4-FFF2-40B4-BE49-F238E27FC236}">
                <a16:creationId xmlns:a16="http://schemas.microsoft.com/office/drawing/2014/main" id="{49FF03DB-BB5E-EA9D-2E4C-DC0F9676876B}"/>
              </a:ext>
            </a:extLst>
          </p:cNvPr>
          <p:cNvSpPr txBox="1"/>
          <p:nvPr/>
        </p:nvSpPr>
        <p:spPr>
          <a:xfrm>
            <a:off x="360217" y="2236171"/>
            <a:ext cx="8608292" cy="923330"/>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情報統括管理部全体の構造改革✕トヨタ式カイゼン活動を同時に行い、</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上記目的を達成できる</a:t>
            </a:r>
            <a:r>
              <a:rPr kumimoji="1" lang="ja-JP" altLang="en-US" b="1" dirty="0">
                <a:latin typeface="メイリオ" panose="020B0604030504040204" pitchFamily="50" charset="-128"/>
                <a:ea typeface="メイリオ" panose="020B0604030504040204" pitchFamily="50" charset="-128"/>
              </a:rPr>
              <a:t>「効率的に仕事ができる環境」</a:t>
            </a:r>
            <a:r>
              <a:rPr kumimoji="1" lang="ja-JP" altLang="en-US" dirty="0">
                <a:latin typeface="メイリオ" panose="020B0604030504040204" pitchFamily="50" charset="-128"/>
                <a:ea typeface="メイリオ" panose="020B0604030504040204" pitchFamily="50" charset="-128"/>
              </a:rPr>
              <a:t>を構築する</a:t>
            </a:r>
            <a:endParaRPr kumimoji="1" lang="en-US" altLang="ja-JP"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　これを、</a:t>
            </a:r>
            <a:r>
              <a:rPr kumimoji="1" lang="en-US" altLang="ja-JP" b="1" dirty="0">
                <a:latin typeface="メイリオ" panose="020B0604030504040204" pitchFamily="50" charset="-128"/>
                <a:ea typeface="メイリオ" panose="020B0604030504040204" pitchFamily="50" charset="-128"/>
              </a:rPr>
              <a:t>AI</a:t>
            </a:r>
            <a:r>
              <a:rPr kumimoji="1" lang="ja-JP" altLang="en-US" b="1" dirty="0">
                <a:latin typeface="メイリオ" panose="020B0604030504040204" pitchFamily="50" charset="-128"/>
                <a:ea typeface="メイリオ" panose="020B0604030504040204" pitchFamily="50" charset="-128"/>
              </a:rPr>
              <a:t>の活用と同時並行で行う事により、更に効率化を図る</a:t>
            </a:r>
          </a:p>
        </p:txBody>
      </p:sp>
      <p:sp>
        <p:nvSpPr>
          <p:cNvPr id="10" name="テキスト ボックス 9">
            <a:extLst>
              <a:ext uri="{FF2B5EF4-FFF2-40B4-BE49-F238E27FC236}">
                <a16:creationId xmlns:a16="http://schemas.microsoft.com/office/drawing/2014/main" id="{7465F70E-81DF-4295-E5F2-28695602A82A}"/>
              </a:ext>
            </a:extLst>
          </p:cNvPr>
          <p:cNvSpPr txBox="1"/>
          <p:nvPr/>
        </p:nvSpPr>
        <p:spPr>
          <a:xfrm>
            <a:off x="360218" y="3677345"/>
            <a:ext cx="3945082" cy="369332"/>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a:t>
            </a:r>
            <a:r>
              <a:rPr kumimoji="1" lang="ja-JP" altLang="en-US" b="1" dirty="0">
                <a:latin typeface="メイリオ" panose="020B0604030504040204" pitchFamily="50" charset="-128"/>
                <a:ea typeface="メイリオ" panose="020B0604030504040204" pitchFamily="50" charset="-128"/>
              </a:rPr>
              <a:t> 何故私がこの資料を作ったのか</a:t>
            </a:r>
          </a:p>
        </p:txBody>
      </p:sp>
      <p:sp>
        <p:nvSpPr>
          <p:cNvPr id="11" name="テキスト ボックス 10">
            <a:extLst>
              <a:ext uri="{FF2B5EF4-FFF2-40B4-BE49-F238E27FC236}">
                <a16:creationId xmlns:a16="http://schemas.microsoft.com/office/drawing/2014/main" id="{9E597C8D-0C59-562E-1F1C-E472A1FE65D4}"/>
              </a:ext>
            </a:extLst>
          </p:cNvPr>
          <p:cNvSpPr txBox="1"/>
          <p:nvPr/>
        </p:nvSpPr>
        <p:spPr>
          <a:xfrm>
            <a:off x="0" y="4204094"/>
            <a:ext cx="9144000" cy="2585323"/>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2020</a:t>
            </a:r>
            <a:r>
              <a:rPr kumimoji="1" lang="ja-JP" altLang="en-US" dirty="0">
                <a:latin typeface="メイリオ" panose="020B0604030504040204" pitchFamily="50" charset="-128"/>
                <a:ea typeface="メイリオ" panose="020B0604030504040204" pitchFamily="50" charset="-128"/>
              </a:rPr>
              <a:t>年</a:t>
            </a:r>
            <a:r>
              <a:rPr kumimoji="1" lang="en-US" altLang="ja-JP" dirty="0">
                <a:latin typeface="メイリオ" panose="020B0604030504040204" pitchFamily="50" charset="-128"/>
                <a:ea typeface="メイリオ" panose="020B0604030504040204" pitchFamily="50" charset="-128"/>
              </a:rPr>
              <a:t>7</a:t>
            </a:r>
            <a:r>
              <a:rPr kumimoji="1" lang="ja-JP" altLang="en-US" dirty="0">
                <a:latin typeface="メイリオ" panose="020B0604030504040204" pitchFamily="50" charset="-128"/>
                <a:ea typeface="メイリオ" panose="020B0604030504040204" pitchFamily="50" charset="-128"/>
              </a:rPr>
              <a:t>月まで、約</a:t>
            </a:r>
            <a:r>
              <a:rPr kumimoji="1" lang="en-US" altLang="ja-JP" dirty="0">
                <a:latin typeface="メイリオ" panose="020B0604030504040204" pitchFamily="50" charset="-128"/>
                <a:ea typeface="メイリオ" panose="020B0604030504040204" pitchFamily="50" charset="-128"/>
              </a:rPr>
              <a:t>10</a:t>
            </a:r>
            <a:r>
              <a:rPr kumimoji="1" lang="ja-JP" altLang="en-US" dirty="0">
                <a:latin typeface="メイリオ" panose="020B0604030504040204" pitchFamily="50" charset="-128"/>
                <a:ea typeface="メイリオ" panose="020B0604030504040204" pitchFamily="50" charset="-128"/>
              </a:rPr>
              <a:t>年間、トヨタの下請け（</a:t>
            </a:r>
            <a:r>
              <a:rPr kumimoji="1" lang="en-US" altLang="ja-JP" dirty="0">
                <a:latin typeface="メイリオ" panose="020B0604030504040204" pitchFamily="50" charset="-128"/>
                <a:ea typeface="メイリオ" panose="020B0604030504040204" pitchFamily="50" charset="-128"/>
              </a:rPr>
              <a:t>DENSO</a:t>
            </a:r>
            <a:r>
              <a:rPr kumimoji="1" lang="ja-JP" altLang="en-US" dirty="0">
                <a:latin typeface="メイリオ" panose="020B0604030504040204" pitchFamily="50" charset="-128"/>
                <a:ea typeface="メイリオ" panose="020B0604030504040204" pitchFamily="50" charset="-128"/>
              </a:rPr>
              <a:t>の子会社）で仕事をしていた</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・カイゼン活動は「トヨタ自動車」から生まれたもの</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a:t>
            </a:r>
            <a:r>
              <a:rPr kumimoji="1" lang="en-US" altLang="ja-JP" dirty="0">
                <a:latin typeface="メイリオ" panose="020B0604030504040204" pitchFamily="50" charset="-128"/>
                <a:ea typeface="メイリオ" panose="020B0604030504040204" pitchFamily="50" charset="-128"/>
              </a:rPr>
              <a:t>DENSO</a:t>
            </a:r>
            <a:r>
              <a:rPr kumimoji="1" lang="ja-JP" altLang="en-US" dirty="0">
                <a:latin typeface="メイリオ" panose="020B0604030504040204" pitchFamily="50" charset="-128"/>
                <a:ea typeface="メイリオ" panose="020B0604030504040204" pitchFamily="50" charset="-128"/>
              </a:rPr>
              <a:t>グループでも同様に、日々当たり前の用にカイゼン活動が行われていた</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それを情報統括管理部内でも活かせるのではないか？と考えた為。</a:t>
            </a:r>
            <a:endParaRPr kumimoji="1" lang="en-US" altLang="ja-JP" dirty="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 当時、メンバー</a:t>
            </a:r>
            <a:r>
              <a:rPr kumimoji="1" lang="en-US" altLang="ja-JP" dirty="0">
                <a:latin typeface="メイリオ" panose="020B0604030504040204" pitchFamily="50" charset="-128"/>
                <a:ea typeface="メイリオ" panose="020B0604030504040204" pitchFamily="50" charset="-128"/>
              </a:rPr>
              <a:t>6</a:t>
            </a:r>
            <a:r>
              <a:rPr kumimoji="1" lang="ja-JP" altLang="en-US" dirty="0">
                <a:latin typeface="メイリオ" panose="020B0604030504040204" pitchFamily="50" charset="-128"/>
                <a:ea typeface="メイリオ" panose="020B0604030504040204" pitchFamily="50" charset="-128"/>
              </a:rPr>
              <a:t>人で年</a:t>
            </a:r>
            <a:r>
              <a:rPr kumimoji="1" lang="en-US" altLang="ja-JP" dirty="0">
                <a:latin typeface="メイリオ" panose="020B0604030504040204" pitchFamily="50" charset="-128"/>
                <a:ea typeface="メイリオ" panose="020B0604030504040204" pitchFamily="50" charset="-128"/>
              </a:rPr>
              <a:t>1,300</a:t>
            </a:r>
            <a:r>
              <a:rPr kumimoji="1" lang="ja-JP" altLang="en-US" dirty="0">
                <a:latin typeface="メイリオ" panose="020B0604030504040204" pitchFamily="50" charset="-128"/>
                <a:ea typeface="メイリオ" panose="020B0604030504040204" pitchFamily="50" charset="-128"/>
              </a:rPr>
              <a:t>枚の製品図面を、納期遅延＆誤表記ゼロで納品</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図面を納品するまでに約</a:t>
            </a:r>
            <a:r>
              <a:rPr kumimoji="1" lang="en-US" altLang="ja-JP" dirty="0">
                <a:latin typeface="メイリオ" panose="020B0604030504040204" pitchFamily="50" charset="-128"/>
                <a:ea typeface="メイリオ" panose="020B0604030504040204" pitchFamily="50" charset="-128"/>
              </a:rPr>
              <a:t>8</a:t>
            </a:r>
            <a:r>
              <a:rPr kumimoji="1" lang="ja-JP" altLang="en-US" dirty="0">
                <a:latin typeface="メイリオ" panose="020B0604030504040204" pitchFamily="50" charset="-128"/>
                <a:ea typeface="メイリオ" panose="020B0604030504040204" pitchFamily="50" charset="-128"/>
              </a:rPr>
              <a:t>時間</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枚</a:t>
            </a:r>
            <a:br>
              <a:rPr kumimoji="1" lang="en-US" altLang="ja-JP" dirty="0">
                <a:latin typeface="メイリオ" panose="020B0604030504040204" pitchFamily="50" charset="-128"/>
                <a:ea typeface="メイリオ" panose="020B0604030504040204" pitchFamily="50" charset="-128"/>
              </a:rPr>
            </a:br>
            <a:r>
              <a:rPr kumimoji="1" lang="ja-JP" altLang="en-US" dirty="0">
                <a:latin typeface="メイリオ" panose="020B0604030504040204" pitchFamily="50" charset="-128"/>
                <a:ea typeface="メイリオ" panose="020B0604030504040204" pitchFamily="50" charset="-128"/>
              </a:rPr>
              <a:t>　 →　６人の業務を限界まで効率化（無理・無駄を排除）</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　絶対に間違えない仕組みを考え出し、ブラッシュアップ</a:t>
            </a:r>
            <a:endParaRPr kumimoji="1" lang="en-US" altLang="ja-JP"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30386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033B01A4-E923-BA58-9A9C-4E028B7579EE}"/>
              </a:ext>
            </a:extLst>
          </p:cNvPr>
          <p:cNvSpPr txBox="1"/>
          <p:nvPr/>
        </p:nvSpPr>
        <p:spPr>
          <a:xfrm>
            <a:off x="360218" y="230511"/>
            <a:ext cx="4322618"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部下から見た＆部下が思っている現状</a:t>
            </a:r>
          </a:p>
        </p:txBody>
      </p:sp>
      <p:pic>
        <p:nvPicPr>
          <p:cNvPr id="6" name="図 5">
            <a:extLst>
              <a:ext uri="{FF2B5EF4-FFF2-40B4-BE49-F238E27FC236}">
                <a16:creationId xmlns:a16="http://schemas.microsoft.com/office/drawing/2014/main" id="{38318F75-E382-5468-E15C-4B8395AB1569}"/>
              </a:ext>
            </a:extLst>
          </p:cNvPr>
          <p:cNvPicPr>
            <a:picLocks noChangeAspect="1"/>
          </p:cNvPicPr>
          <p:nvPr/>
        </p:nvPicPr>
        <p:blipFill>
          <a:blip r:embed="rId3">
            <a:extLst>
              <a:ext uri="{28A0092B-C50C-407E-A947-70E740481C1C}">
                <a14:useLocalDpi xmlns:a14="http://schemas.microsoft.com/office/drawing/2010/main" val="0"/>
              </a:ext>
            </a:extLst>
          </a:blip>
          <a:srcRect t="7249"/>
          <a:stretch>
            <a:fillRect/>
          </a:stretch>
        </p:blipFill>
        <p:spPr>
          <a:xfrm>
            <a:off x="610753" y="599844"/>
            <a:ext cx="2837297" cy="2147816"/>
          </a:xfrm>
          <a:prstGeom prst="rect">
            <a:avLst/>
          </a:prstGeom>
        </p:spPr>
      </p:pic>
      <p:pic>
        <p:nvPicPr>
          <p:cNvPr id="8" name="図 7">
            <a:extLst>
              <a:ext uri="{FF2B5EF4-FFF2-40B4-BE49-F238E27FC236}">
                <a16:creationId xmlns:a16="http://schemas.microsoft.com/office/drawing/2014/main" id="{3CDF6B1C-25A2-5C10-FF5E-0A187CFCC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219" y="3653084"/>
            <a:ext cx="3279487" cy="2019757"/>
          </a:xfrm>
          <a:prstGeom prst="rect">
            <a:avLst/>
          </a:prstGeom>
        </p:spPr>
      </p:pic>
      <p:pic>
        <p:nvPicPr>
          <p:cNvPr id="10" name="図 9">
            <a:extLst>
              <a:ext uri="{FF2B5EF4-FFF2-40B4-BE49-F238E27FC236}">
                <a16:creationId xmlns:a16="http://schemas.microsoft.com/office/drawing/2014/main" id="{19145604-C005-8710-C181-3A10F632C387}"/>
              </a:ext>
            </a:extLst>
          </p:cNvPr>
          <p:cNvPicPr>
            <a:picLocks noChangeAspect="1"/>
          </p:cNvPicPr>
          <p:nvPr/>
        </p:nvPicPr>
        <p:blipFill>
          <a:blip r:embed="rId5">
            <a:extLst>
              <a:ext uri="{28A0092B-C50C-407E-A947-70E740481C1C}">
                <a14:useLocalDpi xmlns:a14="http://schemas.microsoft.com/office/drawing/2010/main" val="0"/>
              </a:ext>
            </a:extLst>
          </a:blip>
          <a:srcRect t="13578"/>
          <a:stretch>
            <a:fillRect/>
          </a:stretch>
        </p:blipFill>
        <p:spPr>
          <a:xfrm>
            <a:off x="5310201" y="230510"/>
            <a:ext cx="2837297" cy="2199766"/>
          </a:xfrm>
          <a:prstGeom prst="rect">
            <a:avLst/>
          </a:prstGeom>
        </p:spPr>
      </p:pic>
      <p:pic>
        <p:nvPicPr>
          <p:cNvPr id="12" name="図 11">
            <a:extLst>
              <a:ext uri="{FF2B5EF4-FFF2-40B4-BE49-F238E27FC236}">
                <a16:creationId xmlns:a16="http://schemas.microsoft.com/office/drawing/2014/main" id="{4AE0DF35-1A8C-0FDD-A402-03FECE8B5162}"/>
              </a:ext>
            </a:extLst>
          </p:cNvPr>
          <p:cNvPicPr>
            <a:picLocks noChangeAspect="1"/>
          </p:cNvPicPr>
          <p:nvPr/>
        </p:nvPicPr>
        <p:blipFill>
          <a:blip r:embed="rId6">
            <a:extLst>
              <a:ext uri="{28A0092B-C50C-407E-A947-70E740481C1C}">
                <a14:useLocalDpi xmlns:a14="http://schemas.microsoft.com/office/drawing/2010/main" val="0"/>
              </a:ext>
            </a:extLst>
          </a:blip>
          <a:srcRect t="11764"/>
          <a:stretch>
            <a:fillRect/>
          </a:stretch>
        </p:blipFill>
        <p:spPr>
          <a:xfrm>
            <a:off x="5310201" y="3390906"/>
            <a:ext cx="3228565" cy="2359098"/>
          </a:xfrm>
          <a:prstGeom prst="rect">
            <a:avLst/>
          </a:prstGeom>
        </p:spPr>
      </p:pic>
      <p:sp>
        <p:nvSpPr>
          <p:cNvPr id="13" name="テキスト ボックス 12">
            <a:extLst>
              <a:ext uri="{FF2B5EF4-FFF2-40B4-BE49-F238E27FC236}">
                <a16:creationId xmlns:a16="http://schemas.microsoft.com/office/drawing/2014/main" id="{8692DA0B-7FC6-EF7E-6622-2FA1442D9BAD}"/>
              </a:ext>
            </a:extLst>
          </p:cNvPr>
          <p:cNvSpPr txBox="1"/>
          <p:nvPr/>
        </p:nvSpPr>
        <p:spPr>
          <a:xfrm>
            <a:off x="4682836" y="2382559"/>
            <a:ext cx="4461164" cy="861774"/>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個人商店化（属人化）</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「仕事」に「人（個人）」をアサインする</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「その人しかわからない情報」が生まれる</a:t>
            </a:r>
            <a:endParaRPr kumimoji="1" lang="en-US" altLang="ja-JP" sz="16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3385E72D-DA0E-736A-00A1-0371399DFE70}"/>
              </a:ext>
            </a:extLst>
          </p:cNvPr>
          <p:cNvSpPr txBox="1"/>
          <p:nvPr/>
        </p:nvSpPr>
        <p:spPr>
          <a:xfrm>
            <a:off x="89926" y="5659968"/>
            <a:ext cx="4482074" cy="861774"/>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曖昧なゴール</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明確なゴールイメージは本部長の頭の中</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そのイメージが部下に共有されない</a:t>
            </a:r>
          </a:p>
        </p:txBody>
      </p:sp>
      <p:sp>
        <p:nvSpPr>
          <p:cNvPr id="15" name="テキスト ボックス 14">
            <a:extLst>
              <a:ext uri="{FF2B5EF4-FFF2-40B4-BE49-F238E27FC236}">
                <a16:creationId xmlns:a16="http://schemas.microsoft.com/office/drawing/2014/main" id="{CF3C7967-FB5E-C541-DDFA-BA7E3A24D4A2}"/>
              </a:ext>
            </a:extLst>
          </p:cNvPr>
          <p:cNvSpPr txBox="1"/>
          <p:nvPr/>
        </p:nvSpPr>
        <p:spPr>
          <a:xfrm>
            <a:off x="321757" y="2747660"/>
            <a:ext cx="3728157" cy="861774"/>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本部長・部長のワンマンショー</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部下の負荷や状況を把握していない</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部下はついていけない</a:t>
            </a:r>
            <a:endParaRPr kumimoji="1" lang="en-US" altLang="ja-JP" sz="1600"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06FBC6CE-D694-33EA-9424-3631FA8547BD}"/>
              </a:ext>
            </a:extLst>
          </p:cNvPr>
          <p:cNvSpPr txBox="1"/>
          <p:nvPr/>
        </p:nvSpPr>
        <p:spPr>
          <a:xfrm>
            <a:off x="4827252" y="5750004"/>
            <a:ext cx="4461164" cy="1107996"/>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曖昧なスタート</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明確なゴールイメージが共有されていない</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そもそものスタートを間違える</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手戻り・やり直し発生</a:t>
            </a:r>
          </a:p>
        </p:txBody>
      </p:sp>
    </p:spTree>
    <p:extLst>
      <p:ext uri="{BB962C8B-B14F-4D97-AF65-F5344CB8AC3E}">
        <p14:creationId xmlns:p14="http://schemas.microsoft.com/office/powerpoint/2010/main" val="4027065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EC85694-7803-3ABC-267F-6D9866179D62}"/>
              </a:ext>
            </a:extLst>
          </p:cNvPr>
          <p:cNvSpPr txBox="1"/>
          <p:nvPr/>
        </p:nvSpPr>
        <p:spPr>
          <a:xfrm>
            <a:off x="360218" y="230511"/>
            <a:ext cx="2802082"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上司の立場から見た現状</a:t>
            </a:r>
          </a:p>
        </p:txBody>
      </p:sp>
      <p:pic>
        <p:nvPicPr>
          <p:cNvPr id="6" name="図 5">
            <a:extLst>
              <a:ext uri="{FF2B5EF4-FFF2-40B4-BE49-F238E27FC236}">
                <a16:creationId xmlns:a16="http://schemas.microsoft.com/office/drawing/2014/main" id="{630952C7-1430-1A54-E1AB-CF07763D5C61}"/>
              </a:ext>
            </a:extLst>
          </p:cNvPr>
          <p:cNvPicPr>
            <a:picLocks noChangeAspect="1"/>
          </p:cNvPicPr>
          <p:nvPr/>
        </p:nvPicPr>
        <p:blipFill>
          <a:blip r:embed="rId2">
            <a:extLst>
              <a:ext uri="{28A0092B-C50C-407E-A947-70E740481C1C}">
                <a14:useLocalDpi xmlns:a14="http://schemas.microsoft.com/office/drawing/2010/main" val="0"/>
              </a:ext>
            </a:extLst>
          </a:blip>
          <a:srcRect t="11642"/>
          <a:stretch>
            <a:fillRect/>
          </a:stretch>
        </p:blipFill>
        <p:spPr>
          <a:xfrm>
            <a:off x="577143" y="933450"/>
            <a:ext cx="3467100" cy="2179641"/>
          </a:xfrm>
          <a:prstGeom prst="rect">
            <a:avLst/>
          </a:prstGeom>
        </p:spPr>
      </p:pic>
      <p:sp>
        <p:nvSpPr>
          <p:cNvPr id="7" name="テキスト ボックス 6">
            <a:extLst>
              <a:ext uri="{FF2B5EF4-FFF2-40B4-BE49-F238E27FC236}">
                <a16:creationId xmlns:a16="http://schemas.microsoft.com/office/drawing/2014/main" id="{15B6882C-A214-E2E1-8DD7-D470B3D61765}"/>
              </a:ext>
            </a:extLst>
          </p:cNvPr>
          <p:cNvSpPr txBox="1"/>
          <p:nvPr/>
        </p:nvSpPr>
        <p:spPr>
          <a:xfrm>
            <a:off x="531189" y="3113091"/>
            <a:ext cx="3728157" cy="861774"/>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コミュニケーション不全</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部下の現状を把握しきれない</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業務の見落としが発生</a:t>
            </a:r>
            <a:endParaRPr kumimoji="1" lang="en-US" altLang="ja-JP" sz="1600" dirty="0">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CA4FCAA9-B8C9-B961-A94F-6458C26EE150}"/>
              </a:ext>
            </a:extLst>
          </p:cNvPr>
          <p:cNvPicPr>
            <a:picLocks noChangeAspect="1"/>
          </p:cNvPicPr>
          <p:nvPr/>
        </p:nvPicPr>
        <p:blipFill>
          <a:blip r:embed="rId3">
            <a:extLst>
              <a:ext uri="{28A0092B-C50C-407E-A947-70E740481C1C}">
                <a14:useLocalDpi xmlns:a14="http://schemas.microsoft.com/office/drawing/2010/main" val="0"/>
              </a:ext>
            </a:extLst>
          </a:blip>
          <a:srcRect t="8746"/>
          <a:stretch>
            <a:fillRect/>
          </a:stretch>
        </p:blipFill>
        <p:spPr>
          <a:xfrm>
            <a:off x="5053805" y="318502"/>
            <a:ext cx="3187357" cy="2298410"/>
          </a:xfrm>
          <a:prstGeom prst="rect">
            <a:avLst/>
          </a:prstGeom>
        </p:spPr>
      </p:pic>
      <p:sp>
        <p:nvSpPr>
          <p:cNvPr id="10" name="テキスト ボックス 9">
            <a:extLst>
              <a:ext uri="{FF2B5EF4-FFF2-40B4-BE49-F238E27FC236}">
                <a16:creationId xmlns:a16="http://schemas.microsoft.com/office/drawing/2014/main" id="{E18323B7-2315-187A-A442-2E4872A6CA37}"/>
              </a:ext>
            </a:extLst>
          </p:cNvPr>
          <p:cNvSpPr txBox="1"/>
          <p:nvPr/>
        </p:nvSpPr>
        <p:spPr>
          <a:xfrm>
            <a:off x="4884654" y="5696601"/>
            <a:ext cx="3728157" cy="1107996"/>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本部長・部長からの圧力</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ただでさえ、会議と業務に忙殺される</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全てを納期通りこなすのは不可能</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でもやらなければ吊し上げられる</a:t>
            </a:r>
            <a:endParaRPr kumimoji="1" lang="en-US" altLang="ja-JP" sz="1600"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805C893C-21F5-33E6-E0D0-F80D2CBA67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189" y="4047214"/>
            <a:ext cx="3559008" cy="1917821"/>
          </a:xfrm>
          <a:prstGeom prst="rect">
            <a:avLst/>
          </a:prstGeom>
        </p:spPr>
      </p:pic>
      <p:sp>
        <p:nvSpPr>
          <p:cNvPr id="13" name="テキスト ボックス 12">
            <a:extLst>
              <a:ext uri="{FF2B5EF4-FFF2-40B4-BE49-F238E27FC236}">
                <a16:creationId xmlns:a16="http://schemas.microsoft.com/office/drawing/2014/main" id="{C11B8FE7-5699-66D3-2D53-9B01EEC56441}"/>
              </a:ext>
            </a:extLst>
          </p:cNvPr>
          <p:cNvSpPr txBox="1"/>
          <p:nvPr/>
        </p:nvSpPr>
        <p:spPr>
          <a:xfrm>
            <a:off x="446614" y="5996226"/>
            <a:ext cx="3728157" cy="861774"/>
          </a:xfrm>
          <a:prstGeom prst="rect">
            <a:avLst/>
          </a:prstGeom>
          <a:noFill/>
        </p:spPr>
        <p:txBody>
          <a:bodyPr wrap="square" rtlCol="0">
            <a:spAutoFit/>
          </a:bodyPr>
          <a:lstStyle/>
          <a:p>
            <a:pPr algn="ctr"/>
            <a:r>
              <a:rPr kumimoji="1" lang="ja-JP" altLang="en-US" b="1" dirty="0">
                <a:latin typeface="メイリオ" panose="020B0604030504040204" pitchFamily="50" charset="-128"/>
                <a:ea typeface="メイリオ" panose="020B0604030504040204" pitchFamily="50" charset="-128"/>
              </a:rPr>
              <a:t>理想と現実との板挟み</a:t>
            </a:r>
            <a:endParaRPr kumimoji="1" lang="en-US" altLang="ja-JP" b="1"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上司でもわからないことはある</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　全てわかっている体で案件が進む</a:t>
            </a:r>
            <a:endParaRPr kumimoji="1" lang="en-US" altLang="ja-JP" sz="1600" dirty="0">
              <a:latin typeface="メイリオ" panose="020B0604030504040204" pitchFamily="50" charset="-128"/>
              <a:ea typeface="メイリオ" panose="020B0604030504040204" pitchFamily="50" charset="-128"/>
            </a:endParaRPr>
          </a:p>
        </p:txBody>
      </p:sp>
      <p:pic>
        <p:nvPicPr>
          <p:cNvPr id="16" name="図 15">
            <a:extLst>
              <a:ext uri="{FF2B5EF4-FFF2-40B4-BE49-F238E27FC236}">
                <a16:creationId xmlns:a16="http://schemas.microsoft.com/office/drawing/2014/main" id="{6CE20409-13FA-4BB7-824F-E7F7628F5952}"/>
              </a:ext>
            </a:extLst>
          </p:cNvPr>
          <p:cNvPicPr>
            <a:picLocks noChangeAspect="1"/>
          </p:cNvPicPr>
          <p:nvPr/>
        </p:nvPicPr>
        <p:blipFill>
          <a:blip r:embed="rId5">
            <a:extLst>
              <a:ext uri="{28A0092B-C50C-407E-A947-70E740481C1C}">
                <a14:useLocalDpi xmlns:a14="http://schemas.microsoft.com/office/drawing/2010/main" val="0"/>
              </a:ext>
            </a:extLst>
          </a:blip>
          <a:srcRect t="12566" r="41061" b="45393"/>
          <a:stretch>
            <a:fillRect/>
          </a:stretch>
        </p:blipFill>
        <p:spPr>
          <a:xfrm>
            <a:off x="5379825" y="2715189"/>
            <a:ext cx="2535319" cy="2883135"/>
          </a:xfrm>
          <a:prstGeom prst="rect">
            <a:avLst/>
          </a:prstGeom>
        </p:spPr>
      </p:pic>
    </p:spTree>
    <p:extLst>
      <p:ext uri="{BB962C8B-B14F-4D97-AF65-F5344CB8AC3E}">
        <p14:creationId xmlns:p14="http://schemas.microsoft.com/office/powerpoint/2010/main" val="2350317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1992D64-F991-E1B1-907F-846A58540EE0}"/>
              </a:ext>
            </a:extLst>
          </p:cNvPr>
          <p:cNvSpPr txBox="1"/>
          <p:nvPr/>
        </p:nvSpPr>
        <p:spPr>
          <a:xfrm>
            <a:off x="360216" y="230511"/>
            <a:ext cx="6188365"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現状の詳細：情報統括管理部の仕事のやり方の特徴</a:t>
            </a:r>
          </a:p>
        </p:txBody>
      </p:sp>
      <p:sp>
        <p:nvSpPr>
          <p:cNvPr id="5" name="テキスト ボックス 4">
            <a:extLst>
              <a:ext uri="{FF2B5EF4-FFF2-40B4-BE49-F238E27FC236}">
                <a16:creationId xmlns:a16="http://schemas.microsoft.com/office/drawing/2014/main" id="{5A76C193-433D-69E3-5074-532766C1AA66}"/>
              </a:ext>
            </a:extLst>
          </p:cNvPr>
          <p:cNvSpPr txBox="1"/>
          <p:nvPr/>
        </p:nvSpPr>
        <p:spPr>
          <a:xfrm>
            <a:off x="360217" y="738511"/>
            <a:ext cx="8201892"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１．とにかくメールが大量に飛び交う</a:t>
            </a:r>
          </a:p>
          <a:p>
            <a:r>
              <a:rPr kumimoji="1" lang="ja-JP" altLang="en-US" sz="1600" dirty="0">
                <a:latin typeface="メイリオ" panose="020B0604030504040204" pitchFamily="50" charset="-128"/>
                <a:ea typeface="メイリオ" panose="020B0604030504040204" pitchFamily="50" charset="-128"/>
              </a:rPr>
              <a:t>→「とりあえず</a:t>
            </a:r>
            <a:r>
              <a:rPr kumimoji="1" lang="en-US" altLang="ja-JP" sz="1600" dirty="0">
                <a:latin typeface="メイリオ" panose="020B0604030504040204" pitchFamily="50" charset="-128"/>
                <a:ea typeface="メイリオ" panose="020B0604030504040204" pitchFamily="50" charset="-128"/>
              </a:rPr>
              <a:t>CC</a:t>
            </a:r>
            <a:r>
              <a:rPr kumimoji="1" lang="ja-JP" altLang="en-US" sz="1600" dirty="0">
                <a:latin typeface="メイリオ" panose="020B0604030504040204" pitchFamily="50" charset="-128"/>
                <a:ea typeface="メイリオ" panose="020B0604030504040204" pitchFamily="50" charset="-128"/>
              </a:rPr>
              <a:t>に関係しそうな人をいれる」と言う文化</a:t>
            </a:r>
          </a:p>
          <a:p>
            <a:r>
              <a:rPr kumimoji="1" lang="ja-JP" altLang="en-US" sz="1600" dirty="0">
                <a:latin typeface="メイリオ" panose="020B0604030504040204" pitchFamily="50" charset="-128"/>
                <a:ea typeface="メイリオ" panose="020B0604030504040204" pitchFamily="50" charset="-128"/>
              </a:rPr>
              <a:t>→管理職は一日</a:t>
            </a:r>
            <a:r>
              <a:rPr kumimoji="1" lang="en-US" altLang="ja-JP" sz="1600" dirty="0">
                <a:latin typeface="メイリオ" panose="020B0604030504040204" pitchFamily="50" charset="-128"/>
                <a:ea typeface="メイリオ" panose="020B0604030504040204" pitchFamily="50" charset="-128"/>
              </a:rPr>
              <a:t>100</a:t>
            </a:r>
            <a:r>
              <a:rPr kumimoji="1" lang="ja-JP" altLang="en-US" sz="1600" dirty="0">
                <a:latin typeface="メイリオ" panose="020B0604030504040204" pitchFamily="50" charset="-128"/>
                <a:ea typeface="メイリオ" panose="020B0604030504040204" pitchFamily="50" charset="-128"/>
              </a:rPr>
              <a:t>件以上のメールを捌く必要がある</a:t>
            </a:r>
          </a:p>
          <a:p>
            <a:r>
              <a:rPr kumimoji="1" lang="ja-JP" altLang="en-US" sz="1600" dirty="0">
                <a:latin typeface="メイリオ" panose="020B0604030504040204" pitchFamily="50" charset="-128"/>
                <a:ea typeface="メイリオ" panose="020B0604030504040204" pitchFamily="50" charset="-128"/>
              </a:rPr>
              <a:t>→結果、大事なメールを見落とす、不要なメールを開く（マルウェア感染の危険有）</a:t>
            </a:r>
          </a:p>
        </p:txBody>
      </p:sp>
      <p:sp>
        <p:nvSpPr>
          <p:cNvPr id="9" name="テキスト ボックス 8">
            <a:extLst>
              <a:ext uri="{FF2B5EF4-FFF2-40B4-BE49-F238E27FC236}">
                <a16:creationId xmlns:a16="http://schemas.microsoft.com/office/drawing/2014/main" id="{E65155AA-ECD4-AF76-4A0B-263A7CD94737}"/>
              </a:ext>
            </a:extLst>
          </p:cNvPr>
          <p:cNvSpPr txBox="1"/>
          <p:nvPr/>
        </p:nvSpPr>
        <p:spPr>
          <a:xfrm>
            <a:off x="360217" y="4519051"/>
            <a:ext cx="8201892" cy="1877437"/>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３．スタートとゴールが曖昧</a:t>
            </a:r>
            <a:endParaRPr kumimoji="1" lang="en-US" altLang="ja-JP" b="1"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→やりたいこと（本当のゴール）は管理職の頭の中にしかない</a:t>
            </a:r>
          </a:p>
          <a:p>
            <a:r>
              <a:rPr kumimoji="1" lang="ja-JP" altLang="en-US" sz="1600" dirty="0">
                <a:latin typeface="メイリオ" panose="020B0604030504040204" pitchFamily="50" charset="-128"/>
                <a:ea typeface="メイリオ" panose="020B0604030504040204" pitchFamily="50" charset="-128"/>
              </a:rPr>
              <a:t>→それが部全体で共有できていない（腹落ちしていない）</a:t>
            </a:r>
          </a:p>
          <a:p>
            <a:r>
              <a:rPr kumimoji="1" lang="ja-JP" altLang="en-US" sz="1600" dirty="0">
                <a:latin typeface="メイリオ" panose="020B0604030504040204" pitchFamily="50" charset="-128"/>
                <a:ea typeface="メイリオ" panose="020B0604030504040204" pitchFamily="50" charset="-128"/>
              </a:rPr>
              <a:t>→とりあえず「やって」いいから「早くやって」</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→ゴールが曖昧になり、手直し・手戻り・やり直しが発生</a:t>
            </a:r>
          </a:p>
          <a:p>
            <a:r>
              <a:rPr kumimoji="1" lang="ja-JP" altLang="en-US" sz="1600" dirty="0">
                <a:latin typeface="メイリオ" panose="020B0604030504040204" pitchFamily="50" charset="-128"/>
                <a:ea typeface="メイリオ" panose="020B0604030504040204" pitchFamily="50" charset="-128"/>
              </a:rPr>
              <a:t>→詳細を詰めようにも上司が席にいない（仕事の遅れ　待ち時間と言うムダが発生）</a:t>
            </a:r>
            <a:endParaRPr kumimoji="1" lang="en-US" altLang="ja-JP" sz="1600" dirty="0">
              <a:latin typeface="メイリオ" panose="020B0604030504040204" pitchFamily="50" charset="-128"/>
              <a:ea typeface="メイリオ" panose="020B0604030504040204" pitchFamily="50" charset="-128"/>
            </a:endParaRPr>
          </a:p>
          <a:p>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 今村事件がそのいい例</a:t>
            </a:r>
            <a:endParaRPr kumimoji="1" lang="ja-JP" altLang="en-US" sz="12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B7D087CA-61E5-D466-D6C2-33DCC78C0B0C}"/>
              </a:ext>
            </a:extLst>
          </p:cNvPr>
          <p:cNvSpPr txBox="1"/>
          <p:nvPr/>
        </p:nvSpPr>
        <p:spPr>
          <a:xfrm>
            <a:off x="360216" y="2157950"/>
            <a:ext cx="8783784" cy="2092881"/>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２．仕事の俗人化（堀米現象）</a:t>
            </a:r>
          </a:p>
          <a:p>
            <a:r>
              <a:rPr kumimoji="1" lang="ja-JP" altLang="en-US" sz="1600" dirty="0">
                <a:latin typeface="メイリオ" panose="020B0604030504040204" pitchFamily="50" charset="-128"/>
                <a:ea typeface="メイリオ" panose="020B0604030504040204" pitchFamily="50" charset="-128"/>
              </a:rPr>
              <a:t>→人（単独）に仕事を付与すると、「その人しかわからない」内容が発生する</a:t>
            </a:r>
          </a:p>
          <a:p>
            <a:r>
              <a:rPr kumimoji="1" lang="ja-JP" altLang="en-US" sz="1600" dirty="0">
                <a:latin typeface="メイリオ" panose="020B0604030504040204" pitchFamily="50" charset="-128"/>
                <a:ea typeface="メイリオ" panose="020B0604030504040204" pitchFamily="50" charset="-128"/>
              </a:rPr>
              <a:t>→その人が休むと、その業務は止まってしまう＆他の人は対応できない</a:t>
            </a:r>
          </a:p>
          <a:p>
            <a:r>
              <a:rPr kumimoji="1" lang="ja-JP" altLang="en-US" sz="1600" dirty="0">
                <a:latin typeface="メイリオ" panose="020B0604030504040204" pitchFamily="50" charset="-128"/>
                <a:ea typeface="メイリオ" panose="020B0604030504040204" pitchFamily="50" charset="-128"/>
              </a:rPr>
              <a:t>→その人が異動する、退職・転職すると、引継漏れが発生的する</a:t>
            </a:r>
          </a:p>
          <a:p>
            <a:r>
              <a:rPr kumimoji="1" lang="ja-JP" altLang="en-US" sz="1600" dirty="0">
                <a:latin typeface="メイリオ" panose="020B0604030504040204" pitchFamily="50" charset="-128"/>
                <a:ea typeface="メイリオ" panose="020B0604030504040204" pitchFamily="50" charset="-128"/>
              </a:rPr>
              <a:t>→案件の完成図やスケジュールはその人の頭の中にしかないため、進捗がわからない</a:t>
            </a:r>
          </a:p>
          <a:p>
            <a:r>
              <a:rPr kumimoji="1" lang="ja-JP" altLang="en-US" sz="1600" dirty="0">
                <a:latin typeface="メイリオ" panose="020B0604030504040204" pitchFamily="50" charset="-128"/>
                <a:ea typeface="メイリオ" panose="020B0604030504040204" pitchFamily="50" charset="-128"/>
              </a:rPr>
              <a:t>→結果、今回の今村事件のような不毛な議論が発生する</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→何を、いつまでに、どの粒度で欲しいのか、何故必要なのかだけ伝えれば良いだけの話し。</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　前段の「いつできるの？」「なんでやれないの？」「貴方の仕事でしょ？の話しはムダ</a:t>
            </a:r>
            <a:endParaRPr kumimoji="1"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93378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0807FA0C-15FB-9DD2-553F-F148DCC1D9F1}"/>
              </a:ext>
            </a:extLst>
          </p:cNvPr>
          <p:cNvSpPr txBox="1"/>
          <p:nvPr/>
        </p:nvSpPr>
        <p:spPr>
          <a:xfrm>
            <a:off x="360216" y="738511"/>
            <a:ext cx="8488219" cy="1354217"/>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４．管理職に相談しにくい</a:t>
            </a:r>
          </a:p>
          <a:p>
            <a:r>
              <a:rPr kumimoji="1" lang="ja-JP" altLang="en-US" sz="1600" dirty="0">
                <a:latin typeface="メイリオ" panose="020B0604030504040204" pitchFamily="50" charset="-128"/>
                <a:ea typeface="メイリオ" panose="020B0604030504040204" pitchFamily="50" charset="-128"/>
              </a:rPr>
              <a:t>→目上の人に報告・連絡・相談すると、何故か怒られる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→間違ったことはしていなくても。その人のご機嫌次第。</a:t>
            </a:r>
          </a:p>
          <a:p>
            <a:r>
              <a:rPr kumimoji="1" lang="ja-JP" altLang="en-US" sz="1600" dirty="0">
                <a:latin typeface="メイリオ" panose="020B0604030504040204" pitchFamily="50" charset="-128"/>
                <a:ea typeface="メイリオ" panose="020B0604030504040204" pitchFamily="50" charset="-128"/>
              </a:rPr>
              <a:t>→「話したくない」という心理的な距離が生まれる＝報連相が遅れる＝仕事が放置される</a:t>
            </a:r>
            <a:endParaRPr kumimoji="1" lang="en-US" altLang="ja-JP" sz="1600" dirty="0">
              <a:latin typeface="メイリオ" panose="020B0604030504040204" pitchFamily="50" charset="-128"/>
              <a:ea typeface="メイリオ" panose="020B0604030504040204" pitchFamily="50" charset="-128"/>
            </a:endParaRPr>
          </a:p>
          <a:p>
            <a:r>
              <a:rPr kumimoji="1" lang="ja-JP" altLang="en-US" sz="1600" dirty="0">
                <a:latin typeface="メイリオ" panose="020B0604030504040204" pitchFamily="50" charset="-128"/>
                <a:ea typeface="メイリオ" panose="020B0604030504040204" pitchFamily="50" charset="-128"/>
              </a:rPr>
              <a:t>→仕事が遅れる＝ムダな残業が発生する（原因はコミュニケーション不全）</a:t>
            </a:r>
          </a:p>
        </p:txBody>
      </p:sp>
      <p:sp>
        <p:nvSpPr>
          <p:cNvPr id="9" name="テキスト ボックス 8">
            <a:extLst>
              <a:ext uri="{FF2B5EF4-FFF2-40B4-BE49-F238E27FC236}">
                <a16:creationId xmlns:a16="http://schemas.microsoft.com/office/drawing/2014/main" id="{236838F5-CBDD-9705-C66C-4EFEA1D68BAB}"/>
              </a:ext>
            </a:extLst>
          </p:cNvPr>
          <p:cNvSpPr txBox="1"/>
          <p:nvPr/>
        </p:nvSpPr>
        <p:spPr>
          <a:xfrm>
            <a:off x="360216" y="2419530"/>
            <a:ext cx="8488219" cy="1354217"/>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５．管理職が「学ぶ」姿勢が見られない（全ての上司ではないが）</a:t>
            </a:r>
          </a:p>
          <a:p>
            <a:r>
              <a:rPr kumimoji="1" lang="ja-JP" altLang="en-US" sz="1600" dirty="0">
                <a:latin typeface="メイリオ" panose="020B0604030504040204" pitchFamily="50" charset="-128"/>
                <a:ea typeface="メイリオ" panose="020B0604030504040204" pitchFamily="50" charset="-128"/>
              </a:rPr>
              <a:t>→特にセキュリティー業界は、知識・経験・情報がモノを言う世界</a:t>
            </a:r>
          </a:p>
          <a:p>
            <a:r>
              <a:rPr kumimoji="1" lang="ja-JP" altLang="en-US" sz="1600" dirty="0">
                <a:latin typeface="メイリオ" panose="020B0604030504040204" pitchFamily="50" charset="-128"/>
                <a:ea typeface="メイリオ" panose="020B0604030504040204" pitchFamily="50" charset="-128"/>
              </a:rPr>
              <a:t>→管理職が忙しすぎる</a:t>
            </a:r>
            <a:r>
              <a:rPr kumimoji="1" lang="en-US" altLang="ja-JP" sz="1600" dirty="0">
                <a:latin typeface="メイリオ" panose="020B0604030504040204" pitchFamily="50" charset="-128"/>
                <a:ea typeface="メイリオ" panose="020B0604030504040204" pitchFamily="50" charset="-128"/>
              </a:rPr>
              <a:t>or</a:t>
            </a:r>
            <a:r>
              <a:rPr kumimoji="1" lang="ja-JP" altLang="en-US" sz="1600" dirty="0">
                <a:latin typeface="メイリオ" panose="020B0604030504040204" pitchFamily="50" charset="-128"/>
                <a:ea typeface="メイリオ" panose="020B0604030504040204" pitchFamily="50" charset="-128"/>
              </a:rPr>
              <a:t>部下に丸投げして「自ら学ぶ」ということをしない</a:t>
            </a:r>
          </a:p>
          <a:p>
            <a:r>
              <a:rPr kumimoji="1" lang="ja-JP" altLang="en-US" sz="1600" dirty="0">
                <a:latin typeface="メイリオ" panose="020B0604030504040204" pitchFamily="50" charset="-128"/>
                <a:ea typeface="メイリオ" panose="020B0604030504040204" pitchFamily="50" charset="-128"/>
              </a:rPr>
              <a:t>→過去の「セキュリティー以外の」経験から判断する</a:t>
            </a:r>
          </a:p>
          <a:p>
            <a:r>
              <a:rPr kumimoji="1" lang="ja-JP" altLang="en-US" sz="1600" dirty="0">
                <a:latin typeface="メイリオ" panose="020B0604030504040204" pitchFamily="50" charset="-128"/>
                <a:ea typeface="メイリオ" panose="020B0604030504040204" pitchFamily="50" charset="-128"/>
              </a:rPr>
              <a:t>→間違った方向に舵をきられてしまう（曖昧なゴールとムダな仕事）</a:t>
            </a:r>
          </a:p>
        </p:txBody>
      </p:sp>
      <p:sp>
        <p:nvSpPr>
          <p:cNvPr id="10" name="テキスト ボックス 9">
            <a:extLst>
              <a:ext uri="{FF2B5EF4-FFF2-40B4-BE49-F238E27FC236}">
                <a16:creationId xmlns:a16="http://schemas.microsoft.com/office/drawing/2014/main" id="{48742389-1782-E583-4632-93183847BED2}"/>
              </a:ext>
            </a:extLst>
          </p:cNvPr>
          <p:cNvSpPr txBox="1"/>
          <p:nvPr/>
        </p:nvSpPr>
        <p:spPr>
          <a:xfrm>
            <a:off x="360216" y="3934294"/>
            <a:ext cx="8488219"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６．管理職が会議でつかまらない</a:t>
            </a:r>
          </a:p>
          <a:p>
            <a:r>
              <a:rPr kumimoji="1" lang="ja-JP" altLang="en-US" sz="1600" dirty="0">
                <a:latin typeface="メイリオ" panose="020B0604030504040204" pitchFamily="50" charset="-128"/>
                <a:ea typeface="メイリオ" panose="020B0604030504040204" pitchFamily="50" charset="-128"/>
              </a:rPr>
              <a:t>→そもそも会議、打ち合わせが多すぎる</a:t>
            </a:r>
          </a:p>
          <a:p>
            <a:r>
              <a:rPr kumimoji="1" lang="ja-JP" altLang="en-US" sz="1600" dirty="0">
                <a:latin typeface="メイリオ" panose="020B0604030504040204" pitchFamily="50" charset="-128"/>
                <a:ea typeface="メイリオ" panose="020B0604030504040204" pitchFamily="50" charset="-128"/>
              </a:rPr>
              <a:t>→相談ができない</a:t>
            </a:r>
          </a:p>
          <a:p>
            <a:r>
              <a:rPr kumimoji="1" lang="ja-JP" altLang="en-US" sz="1600" dirty="0">
                <a:latin typeface="メイリオ" panose="020B0604030504040204" pitchFamily="50" charset="-128"/>
                <a:ea typeface="メイリオ" panose="020B0604030504040204" pitchFamily="50" charset="-128"/>
              </a:rPr>
              <a:t>→進捗が遅れる（ムダな待ち時間の発生）</a:t>
            </a:r>
            <a:endParaRPr kumimoji="1" lang="ja-JP" altLang="en-US" sz="1400"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EC01C1A2-C3C1-B141-82E3-6336AA58A5CA}"/>
              </a:ext>
            </a:extLst>
          </p:cNvPr>
          <p:cNvSpPr txBox="1"/>
          <p:nvPr/>
        </p:nvSpPr>
        <p:spPr>
          <a:xfrm>
            <a:off x="360216" y="5384402"/>
            <a:ext cx="8488219" cy="1138773"/>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７．会議の内容が事前にアナウンスされない</a:t>
            </a:r>
          </a:p>
          <a:p>
            <a:r>
              <a:rPr kumimoji="1" lang="ja-JP" altLang="en-US" sz="1600" dirty="0">
                <a:latin typeface="メイリオ" panose="020B0604030504040204" pitchFamily="50" charset="-128"/>
                <a:ea typeface="メイリオ" panose="020B0604030504040204" pitchFamily="50" charset="-128"/>
              </a:rPr>
              <a:t>→飛んでくる情報は「案件名」のみ</a:t>
            </a:r>
          </a:p>
          <a:p>
            <a:r>
              <a:rPr kumimoji="1" lang="ja-JP" altLang="en-US" sz="1600" dirty="0">
                <a:latin typeface="メイリオ" panose="020B0604030504040204" pitchFamily="50" charset="-128"/>
                <a:ea typeface="メイリオ" panose="020B0604030504040204" pitchFamily="50" charset="-128"/>
              </a:rPr>
              <a:t>→何をしたいのかの情報が一切記載されていない（相談？方向性の確認？報告？）</a:t>
            </a:r>
          </a:p>
          <a:p>
            <a:r>
              <a:rPr kumimoji="1" lang="ja-JP" altLang="en-US" sz="1600" dirty="0">
                <a:latin typeface="メイリオ" panose="020B0604030504040204" pitchFamily="50" charset="-128"/>
                <a:ea typeface="メイリオ" panose="020B0604030504040204" pitchFamily="50" charset="-128"/>
              </a:rPr>
              <a:t>→結果、会議では何も決まらず仕切り直しややりなおしと言うムダな仕事が発生</a:t>
            </a:r>
            <a:endParaRPr kumimoji="1" lang="ja-JP" altLang="en-US" sz="14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48989421-A2C4-71B4-D0BC-37BFE183885D}"/>
              </a:ext>
            </a:extLst>
          </p:cNvPr>
          <p:cNvSpPr txBox="1"/>
          <p:nvPr/>
        </p:nvSpPr>
        <p:spPr>
          <a:xfrm>
            <a:off x="360216" y="230511"/>
            <a:ext cx="6188365"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現状の詳細：情報統括管理部の仕事のやり方の特徴</a:t>
            </a:r>
          </a:p>
        </p:txBody>
      </p:sp>
    </p:spTree>
    <p:extLst>
      <p:ext uri="{BB962C8B-B14F-4D97-AF65-F5344CB8AC3E}">
        <p14:creationId xmlns:p14="http://schemas.microsoft.com/office/powerpoint/2010/main" val="2495377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FEF04715-B3BD-EAED-87DB-5A5CE63EA416}"/>
              </a:ext>
            </a:extLst>
          </p:cNvPr>
          <p:cNvSpPr txBox="1"/>
          <p:nvPr/>
        </p:nvSpPr>
        <p:spPr>
          <a:xfrm>
            <a:off x="360217" y="858584"/>
            <a:ext cx="8488219" cy="1354217"/>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８．部下の進捗を確認する時間が限られている</a:t>
            </a:r>
          </a:p>
          <a:p>
            <a:r>
              <a:rPr kumimoji="1" lang="ja-JP" altLang="en-US" sz="1600" dirty="0">
                <a:latin typeface="メイリオ" panose="020B0604030504040204" pitchFamily="50" charset="-128"/>
                <a:ea typeface="メイリオ" panose="020B0604030504040204" pitchFamily="50" charset="-128"/>
              </a:rPr>
              <a:t>→週１の進捗確認では時間が足りない</a:t>
            </a:r>
          </a:p>
          <a:p>
            <a:r>
              <a:rPr kumimoji="1" lang="ja-JP" altLang="en-US" sz="1600" dirty="0">
                <a:latin typeface="メイリオ" panose="020B0604030504040204" pitchFamily="50" charset="-128"/>
                <a:ea typeface="メイリオ" panose="020B0604030504040204" pitchFamily="50" charset="-128"/>
              </a:rPr>
              <a:t>→細かい部分まで理解しきれない</a:t>
            </a:r>
          </a:p>
          <a:p>
            <a:r>
              <a:rPr kumimoji="1" lang="ja-JP" altLang="en-US" sz="1600" dirty="0">
                <a:latin typeface="メイリオ" panose="020B0604030504040204" pitchFamily="50" charset="-128"/>
                <a:ea typeface="メイリオ" panose="020B0604030504040204" pitchFamily="50" charset="-128"/>
              </a:rPr>
              <a:t>→部下の困りごとがわからない</a:t>
            </a:r>
          </a:p>
          <a:p>
            <a:r>
              <a:rPr kumimoji="1" lang="ja-JP" altLang="en-US" sz="1600" dirty="0">
                <a:latin typeface="メイリオ" panose="020B0604030504040204" pitchFamily="50" charset="-128"/>
                <a:ea typeface="メイリオ" panose="020B0604030504040204" pitchFamily="50" charset="-128"/>
              </a:rPr>
              <a:t>→困りごとはわかるけど、自分では判断・解決できない</a:t>
            </a:r>
            <a:endParaRPr kumimoji="1" lang="ja-JP" altLang="en-US" sz="14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3DBC46FD-DA47-6F49-CE99-53188B9B5E74}"/>
              </a:ext>
            </a:extLst>
          </p:cNvPr>
          <p:cNvSpPr txBox="1"/>
          <p:nvPr/>
        </p:nvSpPr>
        <p:spPr>
          <a:xfrm>
            <a:off x="360217" y="2705857"/>
            <a:ext cx="8783784" cy="1600438"/>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9</a:t>
            </a:r>
            <a:r>
              <a:rPr kumimoji="1" lang="ja-JP" altLang="en-US" b="1" dirty="0">
                <a:latin typeface="メイリオ" panose="020B0604030504040204" pitchFamily="50" charset="-128"/>
                <a:ea typeface="メイリオ" panose="020B0604030504040204" pitchFamily="50" charset="-128"/>
              </a:rPr>
              <a:t>．優先順位がわからない</a:t>
            </a:r>
          </a:p>
          <a:p>
            <a:r>
              <a:rPr kumimoji="1" lang="ja-JP" altLang="en-US" sz="1600" dirty="0">
                <a:latin typeface="メイリオ" panose="020B0604030504040204" pitchFamily="50" charset="-128"/>
                <a:ea typeface="メイリオ" panose="020B0604030504040204" pitchFamily="50" charset="-128"/>
              </a:rPr>
              <a:t>→全体の仕事の年間スケジュール</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　</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いつまでにその仕事が完了していないといけないのか、それは何故なのか</a:t>
            </a:r>
            <a:r>
              <a:rPr kumimoji="1" lang="en-US" altLang="ja-JP" sz="1600" dirty="0">
                <a:latin typeface="メイリオ" panose="020B0604030504040204" pitchFamily="50" charset="-128"/>
                <a:ea typeface="メイリオ" panose="020B0604030504040204" pitchFamily="50" charset="-128"/>
              </a:rPr>
              <a:t>』</a:t>
            </a:r>
          </a:p>
          <a:p>
            <a:r>
              <a:rPr kumimoji="1" lang="ja-JP" altLang="en-US" sz="1600" dirty="0">
                <a:latin typeface="メイリオ" panose="020B0604030504040204" pitchFamily="50" charset="-128"/>
                <a:ea typeface="メイリオ" panose="020B0604030504040204" pitchFamily="50" charset="-128"/>
              </a:rPr>
              <a:t>　が共有されていない</a:t>
            </a:r>
          </a:p>
          <a:p>
            <a:r>
              <a:rPr kumimoji="1" lang="ja-JP" altLang="en-US" sz="1600" dirty="0">
                <a:latin typeface="メイリオ" panose="020B0604030504040204" pitchFamily="50" charset="-128"/>
                <a:ea typeface="メイリオ" panose="020B0604030504040204" pitchFamily="50" charset="-128"/>
              </a:rPr>
              <a:t>→結果、今村事件のようなことが発生する</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（方向性が決まったのが前週の金曜・スケジュールを翌週月曜日に出せは明らかにおかしい）</a:t>
            </a:r>
            <a:endParaRPr kumimoji="1" lang="ja-JP" altLang="en-US" sz="12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77C6D925-7143-DCCC-68BF-803D10774C80}"/>
              </a:ext>
            </a:extLst>
          </p:cNvPr>
          <p:cNvSpPr txBox="1"/>
          <p:nvPr/>
        </p:nvSpPr>
        <p:spPr>
          <a:xfrm>
            <a:off x="360216" y="4799351"/>
            <a:ext cx="8783784" cy="1354217"/>
          </a:xfrm>
          <a:prstGeom prst="rect">
            <a:avLst/>
          </a:prstGeom>
          <a:noFill/>
        </p:spPr>
        <p:txBody>
          <a:bodyPr wrap="square" rtlCol="0">
            <a:spAutoFit/>
          </a:bodyPr>
          <a:lstStyle/>
          <a:p>
            <a:r>
              <a:rPr kumimoji="1" lang="en-US" altLang="ja-JP" b="1" dirty="0">
                <a:latin typeface="メイリオ" panose="020B0604030504040204" pitchFamily="50" charset="-128"/>
                <a:ea typeface="メイリオ" panose="020B0604030504040204" pitchFamily="50" charset="-128"/>
              </a:rPr>
              <a:t>10</a:t>
            </a:r>
            <a:r>
              <a:rPr kumimoji="1" lang="ja-JP" altLang="en-US" b="1" dirty="0">
                <a:latin typeface="メイリオ" panose="020B0604030504040204" pitchFamily="50" charset="-128"/>
                <a:ea typeface="メイリオ" panose="020B0604030504040204" pitchFamily="50" charset="-128"/>
              </a:rPr>
              <a:t>．案件が放置される</a:t>
            </a:r>
          </a:p>
          <a:p>
            <a:r>
              <a:rPr kumimoji="1" lang="ja-JP" altLang="en-US" sz="1600" dirty="0">
                <a:latin typeface="メイリオ" panose="020B0604030504040204" pitchFamily="50" charset="-128"/>
                <a:ea typeface="メイリオ" panose="020B0604030504040204" pitchFamily="50" charset="-128"/>
              </a:rPr>
              <a:t>→仕事を任されても、やり方、ゴールがわからない</a:t>
            </a:r>
          </a:p>
          <a:p>
            <a:r>
              <a:rPr kumimoji="1" lang="ja-JP" altLang="en-US" sz="1600" dirty="0">
                <a:latin typeface="メイリオ" panose="020B0604030504040204" pitchFamily="50" charset="-128"/>
                <a:ea typeface="メイリオ" panose="020B0604030504040204" pitchFamily="50" charset="-128"/>
              </a:rPr>
              <a:t>→相談したくても管理職が捕まらない＆部長や本部長には何となく相談しにくい</a:t>
            </a:r>
          </a:p>
          <a:p>
            <a:r>
              <a:rPr kumimoji="1" lang="ja-JP" altLang="en-US" sz="1600" dirty="0">
                <a:latin typeface="メイリオ" panose="020B0604030504040204" pitchFamily="50" charset="-128"/>
                <a:ea typeface="メイリオ" panose="020B0604030504040204" pitchFamily="50" charset="-128"/>
              </a:rPr>
              <a:t>→そのまま長期間放置される</a:t>
            </a:r>
          </a:p>
          <a:p>
            <a:r>
              <a:rPr kumimoji="1" lang="ja-JP" altLang="en-US" sz="1600" dirty="0">
                <a:latin typeface="メイリオ" panose="020B0604030504040204" pitchFamily="50" charset="-128"/>
                <a:ea typeface="メイリオ" panose="020B0604030504040204" pitchFamily="50" charset="-128"/>
              </a:rPr>
              <a:t>→案件の遅れ（ムラ）が発生</a:t>
            </a:r>
            <a:endParaRPr kumimoji="1" lang="ja-JP" altLang="en-US" sz="1200"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55F21EC4-50B6-9058-842C-21C014B50E95}"/>
              </a:ext>
            </a:extLst>
          </p:cNvPr>
          <p:cNvSpPr txBox="1"/>
          <p:nvPr/>
        </p:nvSpPr>
        <p:spPr>
          <a:xfrm>
            <a:off x="360216" y="230511"/>
            <a:ext cx="6188365"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現状の詳細：情報統括管理部の仕事のやり方の特徴</a:t>
            </a:r>
          </a:p>
        </p:txBody>
      </p:sp>
    </p:spTree>
    <p:extLst>
      <p:ext uri="{BB962C8B-B14F-4D97-AF65-F5344CB8AC3E}">
        <p14:creationId xmlns:p14="http://schemas.microsoft.com/office/powerpoint/2010/main" val="29824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FF17BF41-A6F8-7065-432C-FC90E16198D3}"/>
              </a:ext>
            </a:extLst>
          </p:cNvPr>
          <p:cNvSpPr txBox="1"/>
          <p:nvPr/>
        </p:nvSpPr>
        <p:spPr>
          <a:xfrm>
            <a:off x="360217" y="230511"/>
            <a:ext cx="4110184" cy="400110"/>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情報統括管理部が陥っている状態</a:t>
            </a:r>
          </a:p>
        </p:txBody>
      </p:sp>
      <p:sp>
        <p:nvSpPr>
          <p:cNvPr id="11" name="テキスト ボックス 10">
            <a:extLst>
              <a:ext uri="{FF2B5EF4-FFF2-40B4-BE49-F238E27FC236}">
                <a16:creationId xmlns:a16="http://schemas.microsoft.com/office/drawing/2014/main" id="{DA7541CD-0946-E514-4E59-9CFB0B662E0E}"/>
              </a:ext>
            </a:extLst>
          </p:cNvPr>
          <p:cNvSpPr txBox="1"/>
          <p:nvPr/>
        </p:nvSpPr>
        <p:spPr>
          <a:xfrm>
            <a:off x="997527" y="1283455"/>
            <a:ext cx="6945747" cy="646331"/>
          </a:xfrm>
          <a:prstGeom prst="rect">
            <a:avLst/>
          </a:prstGeom>
          <a:noFill/>
        </p:spPr>
        <p:txBody>
          <a:bodyPr wrap="square" rtlCol="0">
            <a:spAutoFit/>
          </a:bodyPr>
          <a:lstStyle/>
          <a:p>
            <a:r>
              <a:rPr kumimoji="1" lang="ja-JP" altLang="en-US" sz="3600" b="1" dirty="0">
                <a:latin typeface="メイリオ" panose="020B0604030504040204" pitchFamily="50" charset="-128"/>
                <a:ea typeface="メイリオ" panose="020B0604030504040204" pitchFamily="50" charset="-128"/>
              </a:rPr>
              <a:t>１．コミュニケーション不全</a:t>
            </a:r>
          </a:p>
        </p:txBody>
      </p:sp>
      <p:sp>
        <p:nvSpPr>
          <p:cNvPr id="12" name="テキスト ボックス 11">
            <a:extLst>
              <a:ext uri="{FF2B5EF4-FFF2-40B4-BE49-F238E27FC236}">
                <a16:creationId xmlns:a16="http://schemas.microsoft.com/office/drawing/2014/main" id="{C1905706-3B44-DC08-7F97-96AF3320E5F0}"/>
              </a:ext>
            </a:extLst>
          </p:cNvPr>
          <p:cNvSpPr txBox="1"/>
          <p:nvPr/>
        </p:nvSpPr>
        <p:spPr>
          <a:xfrm>
            <a:off x="997527" y="2553455"/>
            <a:ext cx="6945747" cy="646331"/>
          </a:xfrm>
          <a:prstGeom prst="rect">
            <a:avLst/>
          </a:prstGeom>
          <a:noFill/>
        </p:spPr>
        <p:txBody>
          <a:bodyPr wrap="square" rtlCol="0">
            <a:spAutoFit/>
          </a:bodyPr>
          <a:lstStyle/>
          <a:p>
            <a:r>
              <a:rPr kumimoji="1" lang="ja-JP" altLang="en-US" sz="3600" b="1" dirty="0">
                <a:latin typeface="メイリオ" panose="020B0604030504040204" pitchFamily="50" charset="-128"/>
                <a:ea typeface="メイリオ" panose="020B0604030504040204" pitchFamily="50" charset="-128"/>
              </a:rPr>
              <a:t>２．個人商店化（属人化）</a:t>
            </a:r>
          </a:p>
        </p:txBody>
      </p:sp>
      <p:sp>
        <p:nvSpPr>
          <p:cNvPr id="13" name="テキスト ボックス 12">
            <a:extLst>
              <a:ext uri="{FF2B5EF4-FFF2-40B4-BE49-F238E27FC236}">
                <a16:creationId xmlns:a16="http://schemas.microsoft.com/office/drawing/2014/main" id="{B7FD4C1F-35B2-3F0F-FC69-BBC0F339A8B9}"/>
              </a:ext>
            </a:extLst>
          </p:cNvPr>
          <p:cNvSpPr txBox="1"/>
          <p:nvPr/>
        </p:nvSpPr>
        <p:spPr>
          <a:xfrm>
            <a:off x="997527" y="3823455"/>
            <a:ext cx="6945747" cy="646331"/>
          </a:xfrm>
          <a:prstGeom prst="rect">
            <a:avLst/>
          </a:prstGeom>
          <a:noFill/>
        </p:spPr>
        <p:txBody>
          <a:bodyPr wrap="square" rtlCol="0">
            <a:spAutoFit/>
          </a:bodyPr>
          <a:lstStyle/>
          <a:p>
            <a:r>
              <a:rPr kumimoji="1" lang="ja-JP" altLang="en-US" sz="3600" b="1" dirty="0">
                <a:latin typeface="メイリオ" panose="020B0604030504040204" pitchFamily="50" charset="-128"/>
                <a:ea typeface="メイリオ" panose="020B0604030504040204" pitchFamily="50" charset="-128"/>
              </a:rPr>
              <a:t>３．曖昧なゴール設定</a:t>
            </a:r>
          </a:p>
        </p:txBody>
      </p:sp>
      <p:sp>
        <p:nvSpPr>
          <p:cNvPr id="14" name="矢印: 下 13">
            <a:extLst>
              <a:ext uri="{FF2B5EF4-FFF2-40B4-BE49-F238E27FC236}">
                <a16:creationId xmlns:a16="http://schemas.microsoft.com/office/drawing/2014/main" id="{940828A7-4D23-F047-903E-152360396170}"/>
              </a:ext>
            </a:extLst>
          </p:cNvPr>
          <p:cNvSpPr/>
          <p:nvPr/>
        </p:nvSpPr>
        <p:spPr>
          <a:xfrm>
            <a:off x="3992557" y="4604251"/>
            <a:ext cx="955687" cy="97029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CB2871D4-D391-8783-9763-8E776AC586FB}"/>
              </a:ext>
            </a:extLst>
          </p:cNvPr>
          <p:cNvSpPr txBox="1"/>
          <p:nvPr/>
        </p:nvSpPr>
        <p:spPr>
          <a:xfrm>
            <a:off x="997527" y="5855455"/>
            <a:ext cx="7592291" cy="646331"/>
          </a:xfrm>
          <a:prstGeom prst="rect">
            <a:avLst/>
          </a:prstGeom>
          <a:noFill/>
        </p:spPr>
        <p:txBody>
          <a:bodyPr wrap="square" rtlCol="0">
            <a:spAutoFit/>
          </a:bodyPr>
          <a:lstStyle/>
          <a:p>
            <a:pPr algn="ctr"/>
            <a:r>
              <a:rPr kumimoji="1" lang="ja-JP" altLang="en-US" sz="3600" b="1" dirty="0">
                <a:latin typeface="メイリオ" panose="020B0604030504040204" pitchFamily="50" charset="-128"/>
                <a:ea typeface="メイリオ" panose="020B0604030504040204" pitchFamily="50" charset="-128"/>
              </a:rPr>
              <a:t>非効率・ムダの温床・やる気の低下</a:t>
            </a:r>
          </a:p>
        </p:txBody>
      </p:sp>
    </p:spTree>
    <p:extLst>
      <p:ext uri="{BB962C8B-B14F-4D97-AF65-F5344CB8AC3E}">
        <p14:creationId xmlns:p14="http://schemas.microsoft.com/office/powerpoint/2010/main" val="28074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a:extLst>
              <a:ext uri="{FF2B5EF4-FFF2-40B4-BE49-F238E27FC236}">
                <a16:creationId xmlns:a16="http://schemas.microsoft.com/office/drawing/2014/main" id="{29186731-B81A-1786-3E10-7CD0DCF1A15D}"/>
              </a:ext>
            </a:extLst>
          </p:cNvPr>
          <p:cNvSpPr/>
          <p:nvPr/>
        </p:nvSpPr>
        <p:spPr>
          <a:xfrm>
            <a:off x="494434" y="723900"/>
            <a:ext cx="8155132" cy="1876425"/>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2D2D82EF-7F31-3088-E28D-BC3F56A8E02C}"/>
              </a:ext>
            </a:extLst>
          </p:cNvPr>
          <p:cNvSpPr txBox="1"/>
          <p:nvPr/>
        </p:nvSpPr>
        <p:spPr>
          <a:xfrm>
            <a:off x="360218" y="230511"/>
            <a:ext cx="2173432"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全体を通した課題</a:t>
            </a:r>
          </a:p>
        </p:txBody>
      </p:sp>
      <p:sp>
        <p:nvSpPr>
          <p:cNvPr id="13" name="正方形/長方形 12">
            <a:extLst>
              <a:ext uri="{FF2B5EF4-FFF2-40B4-BE49-F238E27FC236}">
                <a16:creationId xmlns:a16="http://schemas.microsoft.com/office/drawing/2014/main" id="{3780CC2B-DCF5-44B1-80A6-391C2EF76101}"/>
              </a:ext>
            </a:extLst>
          </p:cNvPr>
          <p:cNvSpPr/>
          <p:nvPr/>
        </p:nvSpPr>
        <p:spPr>
          <a:xfrm>
            <a:off x="637128" y="882006"/>
            <a:ext cx="1888043"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本部長・部長の</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ワンマンショー</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DB1A65AC-6BD5-7991-FA71-6A9BF40A2217}"/>
              </a:ext>
            </a:extLst>
          </p:cNvPr>
          <p:cNvSpPr/>
          <p:nvPr/>
        </p:nvSpPr>
        <p:spPr>
          <a:xfrm>
            <a:off x="2703368" y="884545"/>
            <a:ext cx="159413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個人商店化</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（属人化）</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BD938130-ED0E-F10A-85AB-969622F0FD66}"/>
              </a:ext>
            </a:extLst>
          </p:cNvPr>
          <p:cNvSpPr/>
          <p:nvPr/>
        </p:nvSpPr>
        <p:spPr>
          <a:xfrm>
            <a:off x="4475704" y="901056"/>
            <a:ext cx="159413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曖昧なゴール</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曖昧なスター</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6732261F-E785-3403-6CEA-F15D0F8C4FA4}"/>
              </a:ext>
            </a:extLst>
          </p:cNvPr>
          <p:cNvSpPr/>
          <p:nvPr/>
        </p:nvSpPr>
        <p:spPr>
          <a:xfrm>
            <a:off x="6248039" y="901056"/>
            <a:ext cx="226136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solidFill>
                  <a:sysClr val="windowText" lastClr="000000"/>
                </a:solidFill>
                <a:latin typeface="メイリオ" panose="020B0604030504040204" pitchFamily="50" charset="-128"/>
                <a:ea typeface="メイリオ" panose="020B0604030504040204" pitchFamily="50" charset="-128"/>
              </a:rPr>
              <a:t>コミュニケーション</a:t>
            </a:r>
            <a:endParaRPr kumimoji="1" lang="en-US" altLang="ja-JP" b="1">
              <a:solidFill>
                <a:sysClr val="windowText" lastClr="000000"/>
              </a:solidFill>
              <a:latin typeface="メイリオ" panose="020B0604030504040204" pitchFamily="50" charset="-128"/>
              <a:ea typeface="メイリオ" panose="020B0604030504040204" pitchFamily="50" charset="-128"/>
            </a:endParaRPr>
          </a:p>
          <a:p>
            <a:pPr algn="ctr"/>
            <a:r>
              <a:rPr kumimoji="1" lang="ja-JP" altLang="en-US" b="1">
                <a:solidFill>
                  <a:sysClr val="windowText" lastClr="000000"/>
                </a:solidFill>
                <a:latin typeface="メイリオ" panose="020B0604030504040204" pitchFamily="50" charset="-128"/>
                <a:ea typeface="メイリオ" panose="020B0604030504040204" pitchFamily="50" charset="-128"/>
              </a:rPr>
              <a:t>不全</a:t>
            </a:r>
            <a:endParaRPr kumimoji="1" lang="en-US" altLang="ja-JP" sz="1600" dirty="0">
              <a:solidFill>
                <a:sysClr val="windowText" lastClr="000000"/>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399F7D95-8F8D-ED17-1F32-5A29AE861F7C}"/>
              </a:ext>
            </a:extLst>
          </p:cNvPr>
          <p:cNvSpPr/>
          <p:nvPr/>
        </p:nvSpPr>
        <p:spPr>
          <a:xfrm>
            <a:off x="645607" y="1769491"/>
            <a:ext cx="1888043"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理想と現実との</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板挟み</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21219779-88DE-3A34-E334-6AC4FBC588BD}"/>
              </a:ext>
            </a:extLst>
          </p:cNvPr>
          <p:cNvSpPr/>
          <p:nvPr/>
        </p:nvSpPr>
        <p:spPr>
          <a:xfrm>
            <a:off x="2703368" y="1785928"/>
            <a:ext cx="226136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本部長・部長からの</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圧力</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13A6AE43-5E52-37BA-65DF-04DDBF06CB1A}"/>
              </a:ext>
            </a:extLst>
          </p:cNvPr>
          <p:cNvSpPr txBox="1"/>
          <p:nvPr/>
        </p:nvSpPr>
        <p:spPr>
          <a:xfrm>
            <a:off x="5445239" y="1802291"/>
            <a:ext cx="2723823" cy="646331"/>
          </a:xfrm>
          <a:prstGeom prst="rect">
            <a:avLst/>
          </a:prstGeom>
          <a:noFill/>
        </p:spPr>
        <p:txBody>
          <a:bodyPr wrap="none" rtlCol="0">
            <a:spAutoFit/>
          </a:bodyPr>
          <a:lstStyle/>
          <a:p>
            <a:r>
              <a:rPr kumimoji="1" lang="ja-JP" altLang="en-US" b="1" dirty="0">
                <a:ln>
                  <a:solidFill>
                    <a:schemeClr val="bg1"/>
                  </a:solidFill>
                </a:ln>
                <a:solidFill>
                  <a:srgbClr val="FF0000"/>
                </a:solidFill>
                <a:latin typeface="メイリオ" panose="020B0604030504040204" pitchFamily="50" charset="-128"/>
                <a:ea typeface="メイリオ" panose="020B0604030504040204" pitchFamily="50" charset="-128"/>
              </a:rPr>
              <a:t>これが情報統括管理部の</a:t>
            </a:r>
            <a:endParaRPr kumimoji="1" lang="en-US" altLang="ja-JP" b="1" dirty="0">
              <a:ln>
                <a:solidFill>
                  <a:schemeClr val="bg1"/>
                </a:solidFill>
              </a:ln>
              <a:solidFill>
                <a:srgbClr val="FF0000"/>
              </a:solidFill>
              <a:latin typeface="メイリオ" panose="020B0604030504040204" pitchFamily="50" charset="-128"/>
              <a:ea typeface="メイリオ" panose="020B0604030504040204" pitchFamily="50" charset="-128"/>
            </a:endParaRPr>
          </a:p>
          <a:p>
            <a:r>
              <a:rPr kumimoji="1" lang="ja-JP" altLang="en-US" b="1" dirty="0">
                <a:ln>
                  <a:solidFill>
                    <a:schemeClr val="bg1"/>
                  </a:solidFill>
                </a:ln>
                <a:solidFill>
                  <a:srgbClr val="FF0000"/>
                </a:solidFill>
                <a:latin typeface="メイリオ" panose="020B0604030504040204" pitchFamily="50" charset="-128"/>
                <a:ea typeface="メイリオ" panose="020B0604030504040204" pitchFamily="50" charset="-128"/>
              </a:rPr>
              <a:t>現在の姿</a:t>
            </a:r>
          </a:p>
        </p:txBody>
      </p:sp>
      <p:sp>
        <p:nvSpPr>
          <p:cNvPr id="21" name="矢印: 下 20">
            <a:extLst>
              <a:ext uri="{FF2B5EF4-FFF2-40B4-BE49-F238E27FC236}">
                <a16:creationId xmlns:a16="http://schemas.microsoft.com/office/drawing/2014/main" id="{C7E57EA0-EA46-C88C-8B8A-3079543C3298}"/>
              </a:ext>
            </a:extLst>
          </p:cNvPr>
          <p:cNvSpPr/>
          <p:nvPr/>
        </p:nvSpPr>
        <p:spPr>
          <a:xfrm>
            <a:off x="3701245" y="2956485"/>
            <a:ext cx="1571528" cy="110832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806D624E-7996-B87B-BB99-E36889B2C916}"/>
              </a:ext>
            </a:extLst>
          </p:cNvPr>
          <p:cNvSpPr txBox="1"/>
          <p:nvPr/>
        </p:nvSpPr>
        <p:spPr>
          <a:xfrm>
            <a:off x="5445239" y="3187483"/>
            <a:ext cx="2191626" cy="646331"/>
          </a:xfrm>
          <a:prstGeom prst="rect">
            <a:avLst/>
          </a:prstGeom>
          <a:noFill/>
        </p:spPr>
        <p:txBody>
          <a:bodyPr wrap="none" rtlCol="0">
            <a:spAutoFit/>
          </a:bodyPr>
          <a:lstStyle/>
          <a:p>
            <a:r>
              <a:rPr kumimoji="1" lang="ja-JP" altLang="en-US" b="1" dirty="0">
                <a:solidFill>
                  <a:srgbClr val="FF0000"/>
                </a:solidFill>
                <a:latin typeface="メイリオ" panose="020B0604030504040204" pitchFamily="50" charset="-128"/>
                <a:ea typeface="メイリオ" panose="020B0604030504040204" pitchFamily="50" charset="-128"/>
              </a:rPr>
              <a:t>このまま</a:t>
            </a:r>
            <a:r>
              <a:rPr kumimoji="1" lang="en-US" altLang="ja-JP" b="1" dirty="0">
                <a:solidFill>
                  <a:srgbClr val="FF0000"/>
                </a:solidFill>
                <a:latin typeface="メイリオ" panose="020B0604030504040204" pitchFamily="50" charset="-128"/>
                <a:ea typeface="メイリオ" panose="020B0604030504040204" pitchFamily="50" charset="-128"/>
              </a:rPr>
              <a:t>2027</a:t>
            </a:r>
            <a:r>
              <a:rPr kumimoji="1" lang="ja-JP" altLang="en-US" b="1" dirty="0">
                <a:solidFill>
                  <a:srgbClr val="FF0000"/>
                </a:solidFill>
                <a:latin typeface="メイリオ" panose="020B0604030504040204" pitchFamily="50" charset="-128"/>
                <a:ea typeface="メイリオ" panose="020B0604030504040204" pitchFamily="50" charset="-128"/>
              </a:rPr>
              <a:t>年を</a:t>
            </a:r>
            <a:endParaRPr kumimoji="1" lang="en-US" altLang="ja-JP" b="1" dirty="0">
              <a:solidFill>
                <a:srgbClr val="FF0000"/>
              </a:solidFill>
              <a:latin typeface="メイリオ" panose="020B0604030504040204" pitchFamily="50" charset="-128"/>
              <a:ea typeface="メイリオ" panose="020B0604030504040204" pitchFamily="50" charset="-128"/>
            </a:endParaRPr>
          </a:p>
          <a:p>
            <a:r>
              <a:rPr kumimoji="1" lang="ja-JP" altLang="en-US" b="1" dirty="0">
                <a:solidFill>
                  <a:srgbClr val="FF0000"/>
                </a:solidFill>
                <a:latin typeface="メイリオ" panose="020B0604030504040204" pitchFamily="50" charset="-128"/>
                <a:ea typeface="メイリオ" panose="020B0604030504040204" pitchFamily="50" charset="-128"/>
              </a:rPr>
              <a:t>迎えると･･･</a:t>
            </a:r>
          </a:p>
        </p:txBody>
      </p:sp>
      <p:sp>
        <p:nvSpPr>
          <p:cNvPr id="23" name="正方形/長方形 22">
            <a:extLst>
              <a:ext uri="{FF2B5EF4-FFF2-40B4-BE49-F238E27FC236}">
                <a16:creationId xmlns:a16="http://schemas.microsoft.com/office/drawing/2014/main" id="{0970D510-21ED-BF97-DEBE-86D36FB6D4BF}"/>
              </a:ext>
            </a:extLst>
          </p:cNvPr>
          <p:cNvSpPr/>
          <p:nvPr/>
        </p:nvSpPr>
        <p:spPr>
          <a:xfrm>
            <a:off x="494434" y="4305300"/>
            <a:ext cx="8155132" cy="1876425"/>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dirty="0"/>
          </a:p>
        </p:txBody>
      </p:sp>
      <p:sp>
        <p:nvSpPr>
          <p:cNvPr id="24" name="正方形/長方形 23">
            <a:extLst>
              <a:ext uri="{FF2B5EF4-FFF2-40B4-BE49-F238E27FC236}">
                <a16:creationId xmlns:a16="http://schemas.microsoft.com/office/drawing/2014/main" id="{889D6E7C-313F-CD58-301E-0D54585FCCF4}"/>
              </a:ext>
            </a:extLst>
          </p:cNvPr>
          <p:cNvSpPr/>
          <p:nvPr/>
        </p:nvSpPr>
        <p:spPr>
          <a:xfrm>
            <a:off x="637128" y="4463406"/>
            <a:ext cx="1888043"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非効率・力技</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913954FF-4893-AF06-B984-0E204FE0CC47}"/>
              </a:ext>
            </a:extLst>
          </p:cNvPr>
          <p:cNvSpPr/>
          <p:nvPr/>
        </p:nvSpPr>
        <p:spPr>
          <a:xfrm>
            <a:off x="2703368" y="4465945"/>
            <a:ext cx="159413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疲弊</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AC25F6B4-015F-1B89-4262-2C4FF8F129B5}"/>
              </a:ext>
            </a:extLst>
          </p:cNvPr>
          <p:cNvSpPr/>
          <p:nvPr/>
        </p:nvSpPr>
        <p:spPr>
          <a:xfrm>
            <a:off x="4475704" y="4482456"/>
            <a:ext cx="159413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育成が</a:t>
            </a:r>
            <a:endParaRPr kumimoji="1" lang="en-US" altLang="ja-JP" b="1" dirty="0">
              <a:solidFill>
                <a:schemeClr val="tx1"/>
              </a:solidFill>
              <a:latin typeface="メイリオ" panose="020B0604030504040204" pitchFamily="50" charset="-128"/>
              <a:ea typeface="メイリオ" panose="020B0604030504040204" pitchFamily="50" charset="-128"/>
            </a:endParaRPr>
          </a:p>
          <a:p>
            <a:pPr algn="ctr"/>
            <a:r>
              <a:rPr kumimoji="1" lang="ja-JP" altLang="en-US" b="1" dirty="0">
                <a:solidFill>
                  <a:schemeClr val="tx1"/>
                </a:solidFill>
                <a:latin typeface="メイリオ" panose="020B0604030504040204" pitchFamily="50" charset="-128"/>
                <a:ea typeface="メイリオ" panose="020B0604030504040204" pitchFamily="50" charset="-128"/>
              </a:rPr>
              <a:t>進まない</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E1BAF6CB-F731-65E7-3995-33581ACE33AA}"/>
              </a:ext>
            </a:extLst>
          </p:cNvPr>
          <p:cNvSpPr/>
          <p:nvPr/>
        </p:nvSpPr>
        <p:spPr>
          <a:xfrm>
            <a:off x="6248039" y="4482456"/>
            <a:ext cx="226136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ysClr val="windowText" lastClr="000000"/>
                </a:solidFill>
                <a:latin typeface="メイリオ" panose="020B0604030504040204" pitchFamily="50" charset="-128"/>
                <a:ea typeface="メイリオ" panose="020B0604030504040204" pitchFamily="50" charset="-128"/>
              </a:rPr>
              <a:t>理想と現実の乖離</a:t>
            </a:r>
            <a:endParaRPr kumimoji="1" lang="en-US" altLang="ja-JP" sz="1600" b="1" dirty="0">
              <a:solidFill>
                <a:sysClr val="windowText" lastClr="000000"/>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930BAD18-65C2-6B9C-5AB6-9AA01F53C8CA}"/>
              </a:ext>
            </a:extLst>
          </p:cNvPr>
          <p:cNvSpPr/>
          <p:nvPr/>
        </p:nvSpPr>
        <p:spPr>
          <a:xfrm>
            <a:off x="645607" y="5350891"/>
            <a:ext cx="1888043"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対応力低下</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29" name="正方形/長方形 28">
            <a:extLst>
              <a:ext uri="{FF2B5EF4-FFF2-40B4-BE49-F238E27FC236}">
                <a16:creationId xmlns:a16="http://schemas.microsoft.com/office/drawing/2014/main" id="{5B007CA1-96AE-A393-FA9C-607C5C73480D}"/>
              </a:ext>
            </a:extLst>
          </p:cNvPr>
          <p:cNvSpPr/>
          <p:nvPr/>
        </p:nvSpPr>
        <p:spPr>
          <a:xfrm>
            <a:off x="2703368" y="5367328"/>
            <a:ext cx="2261368" cy="662694"/>
          </a:xfrm>
          <a:prstGeom prst="rect">
            <a:avLst/>
          </a:prstGeom>
          <a:solidFill>
            <a:schemeClr val="bg1"/>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メイリオ" panose="020B0604030504040204" pitchFamily="50" charset="-128"/>
                <a:ea typeface="メイリオ" panose="020B0604030504040204" pitchFamily="50" charset="-128"/>
              </a:rPr>
              <a:t>その場しのぎ</a:t>
            </a:r>
            <a:endParaRPr kumimoji="1" lang="en-US" altLang="ja-JP" b="1" dirty="0">
              <a:solidFill>
                <a:schemeClr val="tx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E2403375-D756-F224-C987-EC3A26696A45}"/>
              </a:ext>
            </a:extLst>
          </p:cNvPr>
          <p:cNvSpPr txBox="1"/>
          <p:nvPr/>
        </p:nvSpPr>
        <p:spPr>
          <a:xfrm>
            <a:off x="5445239" y="5383691"/>
            <a:ext cx="2492990" cy="646331"/>
          </a:xfrm>
          <a:prstGeom prst="rect">
            <a:avLst/>
          </a:prstGeom>
          <a:noFill/>
        </p:spPr>
        <p:txBody>
          <a:bodyPr wrap="none" rtlCol="0">
            <a:spAutoFit/>
          </a:bodyPr>
          <a:lstStyle/>
          <a:p>
            <a:r>
              <a:rPr kumimoji="1" lang="ja-JP" altLang="en-US" b="1" dirty="0">
                <a:ln>
                  <a:solidFill>
                    <a:schemeClr val="bg1"/>
                  </a:solidFill>
                </a:ln>
                <a:solidFill>
                  <a:srgbClr val="FF0000"/>
                </a:solidFill>
                <a:latin typeface="メイリオ" panose="020B0604030504040204" pitchFamily="50" charset="-128"/>
                <a:ea typeface="メイリオ" panose="020B0604030504040204" pitchFamily="50" charset="-128"/>
              </a:rPr>
              <a:t>悲惨な状況になるのが</a:t>
            </a:r>
            <a:endParaRPr kumimoji="1" lang="en-US" altLang="ja-JP" b="1" dirty="0">
              <a:ln>
                <a:solidFill>
                  <a:schemeClr val="bg1"/>
                </a:solidFill>
              </a:ln>
              <a:solidFill>
                <a:srgbClr val="FF0000"/>
              </a:solidFill>
              <a:latin typeface="メイリオ" panose="020B0604030504040204" pitchFamily="50" charset="-128"/>
              <a:ea typeface="メイリオ" panose="020B0604030504040204" pitchFamily="50" charset="-128"/>
            </a:endParaRPr>
          </a:p>
          <a:p>
            <a:r>
              <a:rPr kumimoji="1" lang="ja-JP" altLang="en-US" b="1" dirty="0">
                <a:ln>
                  <a:solidFill>
                    <a:schemeClr val="bg1"/>
                  </a:solidFill>
                </a:ln>
                <a:solidFill>
                  <a:srgbClr val="FF0000"/>
                </a:solidFill>
                <a:latin typeface="メイリオ" panose="020B0604030504040204" pitchFamily="50" charset="-128"/>
                <a:ea typeface="メイリオ" panose="020B0604030504040204" pitchFamily="50" charset="-128"/>
              </a:rPr>
              <a:t>目に見えている</a:t>
            </a:r>
          </a:p>
        </p:txBody>
      </p:sp>
    </p:spTree>
    <p:extLst>
      <p:ext uri="{BB962C8B-B14F-4D97-AF65-F5344CB8AC3E}">
        <p14:creationId xmlns:p14="http://schemas.microsoft.com/office/powerpoint/2010/main" val="190967046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186</TotalTime>
  <Words>3454</Words>
  <Application>Microsoft Office PowerPoint</Application>
  <PresentationFormat>画面に合わせる (4:3)</PresentationFormat>
  <Paragraphs>281</Paragraphs>
  <Slides>19</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メイリオ</vt:lpstr>
      <vt:lpstr>游ゴシック</vt:lpstr>
      <vt:lpstr>Arial</vt:lpstr>
      <vt:lpstr>Calibri</vt:lpstr>
      <vt:lpstr>Calibri Light</vt:lpstr>
      <vt:lpstr>Office テーマ</vt:lpstr>
      <vt:lpstr>情報統括管理部 業務カイゼン活動 提案書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人 逸般</dc:creator>
  <cp:lastModifiedBy>祐輔 山﨑</cp:lastModifiedBy>
  <cp:revision>12</cp:revision>
  <dcterms:created xsi:type="dcterms:W3CDTF">2025-07-16T02:44:29Z</dcterms:created>
  <dcterms:modified xsi:type="dcterms:W3CDTF">2025-07-17T11:42:02Z</dcterms:modified>
</cp:coreProperties>
</file>